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13"/>
  </p:notesMasterIdLst>
  <p:sldIdLst>
    <p:sldId id="256" r:id="rId2"/>
    <p:sldId id="1104" r:id="rId3"/>
    <p:sldId id="578" r:id="rId4"/>
    <p:sldId id="1086" r:id="rId5"/>
    <p:sldId id="1087" r:id="rId6"/>
    <p:sldId id="661" r:id="rId7"/>
    <p:sldId id="1240" r:id="rId8"/>
    <p:sldId id="702" r:id="rId9"/>
    <p:sldId id="1041" r:id="rId10"/>
    <p:sldId id="457" r:id="rId11"/>
    <p:sldId id="458" r:id="rId12"/>
    <p:sldId id="1088" r:id="rId13"/>
    <p:sldId id="701" r:id="rId14"/>
    <p:sldId id="1094" r:id="rId15"/>
    <p:sldId id="708" r:id="rId16"/>
    <p:sldId id="710" r:id="rId17"/>
    <p:sldId id="1224" r:id="rId18"/>
    <p:sldId id="1225" r:id="rId19"/>
    <p:sldId id="1090" r:id="rId20"/>
    <p:sldId id="1091" r:id="rId21"/>
    <p:sldId id="1092" r:id="rId22"/>
    <p:sldId id="1081" r:id="rId23"/>
    <p:sldId id="1084" r:id="rId24"/>
    <p:sldId id="1093" r:id="rId25"/>
    <p:sldId id="1065" r:id="rId26"/>
    <p:sldId id="1253" r:id="rId27"/>
    <p:sldId id="715" r:id="rId28"/>
    <p:sldId id="1026" r:id="rId29"/>
    <p:sldId id="1102" r:id="rId30"/>
    <p:sldId id="1103" r:id="rId31"/>
    <p:sldId id="1095" r:id="rId32"/>
    <p:sldId id="1096" r:id="rId33"/>
    <p:sldId id="1227" r:id="rId34"/>
    <p:sldId id="1254" r:id="rId35"/>
    <p:sldId id="1085" r:id="rId36"/>
    <p:sldId id="1097" r:id="rId37"/>
    <p:sldId id="1099" r:id="rId38"/>
    <p:sldId id="1098" r:id="rId39"/>
    <p:sldId id="1069" r:id="rId40"/>
    <p:sldId id="1101" r:id="rId41"/>
    <p:sldId id="1076" r:id="rId42"/>
    <p:sldId id="901" r:id="rId43"/>
    <p:sldId id="863" r:id="rId44"/>
    <p:sldId id="898" r:id="rId45"/>
    <p:sldId id="1228" r:id="rId46"/>
    <p:sldId id="1229" r:id="rId47"/>
    <p:sldId id="883" r:id="rId48"/>
    <p:sldId id="874" r:id="rId49"/>
    <p:sldId id="880" r:id="rId50"/>
    <p:sldId id="881" r:id="rId51"/>
    <p:sldId id="879" r:id="rId52"/>
    <p:sldId id="882" r:id="rId53"/>
    <p:sldId id="900" r:id="rId54"/>
    <p:sldId id="757" r:id="rId55"/>
    <p:sldId id="1232" r:id="rId56"/>
    <p:sldId id="1269" r:id="rId57"/>
    <p:sldId id="1070" r:id="rId58"/>
    <p:sldId id="1268" r:id="rId59"/>
    <p:sldId id="1046" r:id="rId60"/>
    <p:sldId id="1058" r:id="rId61"/>
    <p:sldId id="1045" r:id="rId62"/>
    <p:sldId id="1044" r:id="rId63"/>
    <p:sldId id="1230" r:id="rId64"/>
    <p:sldId id="1231" r:id="rId65"/>
    <p:sldId id="758" r:id="rId66"/>
    <p:sldId id="776" r:id="rId67"/>
    <p:sldId id="1233" r:id="rId68"/>
    <p:sldId id="1234" r:id="rId69"/>
    <p:sldId id="1235" r:id="rId70"/>
    <p:sldId id="1071" r:id="rId71"/>
    <p:sldId id="780" r:id="rId72"/>
    <p:sldId id="1236" r:id="rId73"/>
    <p:sldId id="1237" r:id="rId74"/>
    <p:sldId id="964" r:id="rId75"/>
    <p:sldId id="785" r:id="rId76"/>
    <p:sldId id="966" r:id="rId77"/>
    <p:sldId id="965" r:id="rId78"/>
    <p:sldId id="1263" r:id="rId79"/>
    <p:sldId id="1264" r:id="rId80"/>
    <p:sldId id="784" r:id="rId81"/>
    <p:sldId id="789" r:id="rId82"/>
    <p:sldId id="790" r:id="rId83"/>
    <p:sldId id="791" r:id="rId84"/>
    <p:sldId id="1260" r:id="rId85"/>
    <p:sldId id="792" r:id="rId86"/>
    <p:sldId id="1262" r:id="rId87"/>
    <p:sldId id="949" r:id="rId88"/>
    <p:sldId id="1048" r:id="rId89"/>
    <p:sldId id="967" r:id="rId90"/>
    <p:sldId id="1080" r:id="rId91"/>
    <p:sldId id="1082" r:id="rId92"/>
    <p:sldId id="1049" r:id="rId93"/>
    <p:sldId id="1050" r:id="rId94"/>
    <p:sldId id="1051" r:id="rId95"/>
    <p:sldId id="767" r:id="rId96"/>
    <p:sldId id="824" r:id="rId97"/>
    <p:sldId id="825" r:id="rId98"/>
    <p:sldId id="826" r:id="rId99"/>
    <p:sldId id="986" r:id="rId100"/>
    <p:sldId id="976" r:id="rId101"/>
    <p:sldId id="1238" r:id="rId102"/>
    <p:sldId id="764" r:id="rId103"/>
    <p:sldId id="992" r:id="rId104"/>
    <p:sldId id="993" r:id="rId105"/>
    <p:sldId id="1257" r:id="rId106"/>
    <p:sldId id="1255" r:id="rId107"/>
    <p:sldId id="1256" r:id="rId108"/>
    <p:sldId id="1258" r:id="rId109"/>
    <p:sldId id="1259" r:id="rId110"/>
    <p:sldId id="985" r:id="rId111"/>
    <p:sldId id="1072" r:id="rId112"/>
    <p:sldId id="1073" r:id="rId113"/>
    <p:sldId id="1074" r:id="rId114"/>
    <p:sldId id="979" r:id="rId115"/>
    <p:sldId id="980" r:id="rId116"/>
    <p:sldId id="981" r:id="rId117"/>
    <p:sldId id="983" r:id="rId118"/>
    <p:sldId id="984" r:id="rId119"/>
    <p:sldId id="903" r:id="rId120"/>
    <p:sldId id="997" r:id="rId121"/>
    <p:sldId id="1063" r:id="rId122"/>
    <p:sldId id="1060" r:id="rId123"/>
    <p:sldId id="1061" r:id="rId124"/>
    <p:sldId id="905" r:id="rId125"/>
    <p:sldId id="1226" r:id="rId126"/>
    <p:sldId id="1251" r:id="rId127"/>
    <p:sldId id="904" r:id="rId128"/>
    <p:sldId id="1252" r:id="rId129"/>
    <p:sldId id="1100" r:id="rId130"/>
    <p:sldId id="1116" r:id="rId131"/>
    <p:sldId id="1105" r:id="rId132"/>
    <p:sldId id="1106" r:id="rId133"/>
    <p:sldId id="1107" r:id="rId134"/>
    <p:sldId id="1110" r:id="rId135"/>
    <p:sldId id="1241" r:id="rId136"/>
    <p:sldId id="1243" r:id="rId137"/>
    <p:sldId id="1244" r:id="rId138"/>
    <p:sldId id="1113" r:id="rId139"/>
    <p:sldId id="1265" r:id="rId140"/>
    <p:sldId id="1114" r:id="rId141"/>
    <p:sldId id="1115" r:id="rId142"/>
    <p:sldId id="1242" r:id="rId143"/>
    <p:sldId id="1247" r:id="rId144"/>
    <p:sldId id="1248" r:id="rId145"/>
    <p:sldId id="1249" r:id="rId146"/>
    <p:sldId id="1152" r:id="rId147"/>
    <p:sldId id="1117" r:id="rId148"/>
    <p:sldId id="1119" r:id="rId149"/>
    <p:sldId id="1120" r:id="rId150"/>
    <p:sldId id="1122" r:id="rId151"/>
    <p:sldId id="1124" r:id="rId152"/>
    <p:sldId id="1127" r:id="rId153"/>
    <p:sldId id="1129" r:id="rId154"/>
    <p:sldId id="1153" r:id="rId155"/>
    <p:sldId id="1139" r:id="rId156"/>
    <p:sldId id="1141" r:id="rId157"/>
    <p:sldId id="1142" r:id="rId158"/>
    <p:sldId id="1148" r:id="rId159"/>
    <p:sldId id="1150" r:id="rId160"/>
    <p:sldId id="1266" r:id="rId161"/>
    <p:sldId id="1267" r:id="rId162"/>
    <p:sldId id="1151" r:id="rId163"/>
    <p:sldId id="1239" r:id="rId164"/>
    <p:sldId id="1155" r:id="rId165"/>
    <p:sldId id="1157" r:id="rId166"/>
    <p:sldId id="1158" r:id="rId167"/>
    <p:sldId id="1159" r:id="rId168"/>
    <p:sldId id="1160" r:id="rId169"/>
    <p:sldId id="1161" r:id="rId170"/>
    <p:sldId id="1250" r:id="rId171"/>
    <p:sldId id="1162" r:id="rId172"/>
    <p:sldId id="1163" r:id="rId173"/>
    <p:sldId id="1154" r:id="rId174"/>
    <p:sldId id="1164" r:id="rId175"/>
    <p:sldId id="1165" r:id="rId176"/>
    <p:sldId id="1166" r:id="rId177"/>
    <p:sldId id="1167" r:id="rId178"/>
    <p:sldId id="1168" r:id="rId179"/>
    <p:sldId id="1169" r:id="rId180"/>
    <p:sldId id="1170" r:id="rId181"/>
    <p:sldId id="1171" r:id="rId182"/>
    <p:sldId id="1172" r:id="rId183"/>
    <p:sldId id="1173" r:id="rId184"/>
    <p:sldId id="1174" r:id="rId185"/>
    <p:sldId id="1175" r:id="rId186"/>
    <p:sldId id="1176" r:id="rId187"/>
    <p:sldId id="1177" r:id="rId188"/>
    <p:sldId id="1178" r:id="rId189"/>
    <p:sldId id="1179" r:id="rId190"/>
    <p:sldId id="1180" r:id="rId191"/>
    <p:sldId id="1181" r:id="rId192"/>
    <p:sldId id="1182" r:id="rId193"/>
    <p:sldId id="1183" r:id="rId194"/>
    <p:sldId id="1184" r:id="rId195"/>
    <p:sldId id="1185" r:id="rId196"/>
    <p:sldId id="1186" r:id="rId197"/>
    <p:sldId id="1187" r:id="rId198"/>
    <p:sldId id="1188" r:id="rId199"/>
    <p:sldId id="1223" r:id="rId200"/>
    <p:sldId id="1190" r:id="rId201"/>
    <p:sldId id="1191" r:id="rId202"/>
    <p:sldId id="1193" r:id="rId203"/>
    <p:sldId id="1194" r:id="rId204"/>
    <p:sldId id="1195" r:id="rId205"/>
    <p:sldId id="1200" r:id="rId206"/>
    <p:sldId id="1221" r:id="rId207"/>
    <p:sldId id="1222" r:id="rId208"/>
    <p:sldId id="1083" r:id="rId209"/>
    <p:sldId id="1245" r:id="rId210"/>
    <p:sldId id="1246" r:id="rId211"/>
    <p:sldId id="447" r:id="rId21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104"/>
          </p14:sldIdLst>
        </p14:section>
        <p14:section name="概述" id="{9DF868EE-B824-44CC-8826-256FBE934308}">
          <p14:sldIdLst>
            <p14:sldId id="578"/>
            <p14:sldId id="1086"/>
            <p14:sldId id="1087"/>
            <p14:sldId id="661"/>
            <p14:sldId id="1240"/>
          </p14:sldIdLst>
        </p14:section>
        <p14:section name="机器学习概述" id="{0256B5CE-E143-4421-B22E-1AD5866189B6}">
          <p14:sldIdLst>
            <p14:sldId id="702"/>
            <p14:sldId id="1041"/>
            <p14:sldId id="457"/>
            <p14:sldId id="458"/>
            <p14:sldId id="1088"/>
            <p14:sldId id="701"/>
            <p14:sldId id="1094"/>
            <p14:sldId id="708"/>
            <p14:sldId id="710"/>
            <p14:sldId id="1224"/>
            <p14:sldId id="1225"/>
            <p14:sldId id="1090"/>
            <p14:sldId id="1091"/>
            <p14:sldId id="1092"/>
            <p14:sldId id="1081"/>
            <p14:sldId id="1084"/>
            <p14:sldId id="1093"/>
            <p14:sldId id="1065"/>
            <p14:sldId id="1253"/>
          </p14:sldIdLst>
        </p14:section>
        <p14:section name="线性模型" id="{47904774-BB21-455F-88D0-3557B98D232C}">
          <p14:sldIdLst>
            <p14:sldId id="715"/>
            <p14:sldId id="1026"/>
            <p14:sldId id="1102"/>
            <p14:sldId id="1103"/>
            <p14:sldId id="1095"/>
            <p14:sldId id="1096"/>
            <p14:sldId id="1227"/>
            <p14:sldId id="1254"/>
            <p14:sldId id="1085"/>
            <p14:sldId id="1097"/>
            <p14:sldId id="1099"/>
            <p14:sldId id="1098"/>
            <p14:sldId id="1069"/>
            <p14:sldId id="1101"/>
            <p14:sldId id="1076"/>
            <p14:sldId id="901"/>
            <p14:sldId id="863"/>
            <p14:sldId id="898"/>
            <p14:sldId id="1228"/>
            <p14:sldId id="1229"/>
            <p14:sldId id="883"/>
          </p14:sldIdLst>
        </p14:section>
        <p14:section name="神经网络基础" id="{10533507-BB94-469C-A273-3960D1B767AC}">
          <p14:sldIdLst>
            <p14:sldId id="874"/>
            <p14:sldId id="880"/>
            <p14:sldId id="881"/>
            <p14:sldId id="879"/>
            <p14:sldId id="882"/>
            <p14:sldId id="900"/>
            <p14:sldId id="757"/>
            <p14:sldId id="1232"/>
            <p14:sldId id="1269"/>
            <p14:sldId id="1070"/>
            <p14:sldId id="1268"/>
            <p14:sldId id="1046"/>
            <p14:sldId id="1058"/>
            <p14:sldId id="1045"/>
            <p14:sldId id="1044"/>
            <p14:sldId id="1230"/>
            <p14:sldId id="1231"/>
          </p14:sldIdLst>
        </p14:section>
        <p14:section name="卷积神经网络" id="{E43ADCCC-3F36-4914-824D-4FCA4175C77E}">
          <p14:sldIdLst>
            <p14:sldId id="758"/>
            <p14:sldId id="776"/>
            <p14:sldId id="1233"/>
            <p14:sldId id="1234"/>
            <p14:sldId id="1235"/>
            <p14:sldId id="1071"/>
            <p14:sldId id="780"/>
            <p14:sldId id="1236"/>
            <p14:sldId id="1237"/>
            <p14:sldId id="964"/>
            <p14:sldId id="785"/>
            <p14:sldId id="966"/>
            <p14:sldId id="965"/>
            <p14:sldId id="1263"/>
            <p14:sldId id="1264"/>
            <p14:sldId id="784"/>
            <p14:sldId id="789"/>
            <p14:sldId id="790"/>
            <p14:sldId id="791"/>
            <p14:sldId id="1260"/>
            <p14:sldId id="792"/>
            <p14:sldId id="1262"/>
            <p14:sldId id="949"/>
            <p14:sldId id="1048"/>
            <p14:sldId id="967"/>
            <p14:sldId id="1080"/>
            <p14:sldId id="1082"/>
            <p14:sldId id="1049"/>
            <p14:sldId id="1050"/>
            <p14:sldId id="1051"/>
            <p14:sldId id="767"/>
            <p14:sldId id="824"/>
            <p14:sldId id="825"/>
            <p14:sldId id="826"/>
            <p14:sldId id="986"/>
            <p14:sldId id="976"/>
            <p14:sldId id="1238"/>
            <p14:sldId id="764"/>
            <p14:sldId id="992"/>
            <p14:sldId id="993"/>
            <p14:sldId id="1257"/>
            <p14:sldId id="1255"/>
            <p14:sldId id="1256"/>
            <p14:sldId id="1258"/>
            <p14:sldId id="1259"/>
            <p14:sldId id="985"/>
            <p14:sldId id="1072"/>
            <p14:sldId id="1073"/>
            <p14:sldId id="1074"/>
            <p14:sldId id="979"/>
            <p14:sldId id="980"/>
            <p14:sldId id="981"/>
            <p14:sldId id="983"/>
            <p14:sldId id="984"/>
            <p14:sldId id="903"/>
            <p14:sldId id="997"/>
            <p14:sldId id="1063"/>
            <p14:sldId id="1060"/>
            <p14:sldId id="1061"/>
            <p14:sldId id="905"/>
            <p14:sldId id="1226"/>
            <p14:sldId id="1251"/>
            <p14:sldId id="904"/>
            <p14:sldId id="1252"/>
            <p14:sldId id="1100"/>
            <p14:sldId id="1116"/>
            <p14:sldId id="1105"/>
            <p14:sldId id="1106"/>
            <p14:sldId id="1107"/>
            <p14:sldId id="1110"/>
            <p14:sldId id="1241"/>
            <p14:sldId id="1243"/>
            <p14:sldId id="1244"/>
            <p14:sldId id="1113"/>
            <p14:sldId id="1265"/>
            <p14:sldId id="1114"/>
            <p14:sldId id="1115"/>
            <p14:sldId id="1242"/>
            <p14:sldId id="1247"/>
            <p14:sldId id="1248"/>
            <p14:sldId id="1249"/>
            <p14:sldId id="1152"/>
            <p14:sldId id="1117"/>
            <p14:sldId id="1119"/>
            <p14:sldId id="1120"/>
            <p14:sldId id="1122"/>
            <p14:sldId id="1124"/>
            <p14:sldId id="1127"/>
            <p14:sldId id="1129"/>
            <p14:sldId id="1153"/>
            <p14:sldId id="1139"/>
            <p14:sldId id="1141"/>
            <p14:sldId id="1142"/>
            <p14:sldId id="1148"/>
            <p14:sldId id="1150"/>
            <p14:sldId id="1266"/>
            <p14:sldId id="1267"/>
            <p14:sldId id="1151"/>
            <p14:sldId id="1239"/>
          </p14:sldIdLst>
        </p14:section>
        <p14:section name="深度信念网络" id="{2FBD1A8D-7855-45B7-BC35-58691BF46969}">
          <p14:sldIdLst>
            <p14:sldId id="1155"/>
            <p14:sldId id="1157"/>
            <p14:sldId id="1158"/>
            <p14:sldId id="1159"/>
            <p14:sldId id="1160"/>
            <p14:sldId id="1161"/>
            <p14:sldId id="1250"/>
            <p14:sldId id="1162"/>
            <p14:sldId id="1163"/>
            <p14:sldId id="1154"/>
            <p14:sldId id="1164"/>
            <p14:sldId id="1165"/>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223"/>
            <p14:sldId id="1190"/>
            <p14:sldId id="1191"/>
            <p14:sldId id="1193"/>
            <p14:sldId id="1194"/>
            <p14:sldId id="1195"/>
            <p14:sldId id="1200"/>
            <p14:sldId id="1221"/>
            <p14:sldId id="1222"/>
            <p14:sldId id="1083"/>
            <p14:sldId id="1245"/>
            <p14:sldId id="1246"/>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0" autoAdjust="0"/>
    <p:restoredTop sz="79030" autoAdjust="0"/>
  </p:normalViewPr>
  <p:slideViewPr>
    <p:cSldViewPr>
      <p:cViewPr varScale="1">
        <p:scale>
          <a:sx n="109" d="100"/>
          <a:sy n="109" d="100"/>
        </p:scale>
        <p:origin x="2085" y="55"/>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5" d="100"/>
          <a:sy n="105" d="100"/>
        </p:scale>
        <p:origin x="4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diagrams/_rels/data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image" Target="../media/image7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文本分类</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D0563-60FB-4DB4-BB9B-0F9E3E05E7D6}"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9A2C08C7-CAF8-4AED-894E-618D92FA2672}">
      <dgm:prSet custT="1"/>
      <dgm:spPr/>
      <dgm:t>
        <a:bodyPr/>
        <a:lstStyle/>
        <a:p>
          <a:pPr rtl="0"/>
          <a:r>
            <a:rPr lang="zh-CN" sz="1800" dirty="0"/>
            <a:t>算法</a:t>
          </a:r>
          <a:r>
            <a:rPr lang="zh-CN" altLang="en-US" sz="1800" dirty="0"/>
            <a:t>（</a:t>
          </a:r>
          <a:r>
            <a:rPr lang="en-US" altLang="zh-CN" sz="1800" dirty="0"/>
            <a:t>Algorithm</a:t>
          </a:r>
          <a:r>
            <a:rPr lang="zh-CN" altLang="en-US" sz="1800" dirty="0"/>
            <a:t>）</a:t>
          </a:r>
          <a:endParaRPr lang="zh-CN" sz="1800" dirty="0"/>
        </a:p>
      </dgm:t>
    </dgm:pt>
    <dgm:pt modelId="{54C579F7-5CF4-4A49-955F-19723E54328F}" type="parTrans" cxnId="{68C9589F-50A2-4E40-B05C-CA48A6182941}">
      <dgm:prSet/>
      <dgm:spPr/>
      <dgm:t>
        <a:bodyPr/>
        <a:lstStyle/>
        <a:p>
          <a:endParaRPr lang="zh-CN" altLang="en-US" sz="2400"/>
        </a:p>
      </dgm:t>
    </dgm:pt>
    <dgm:pt modelId="{78F16279-7746-4D29-BF57-8777C8237C4B}" type="sibTrans" cxnId="{68C9589F-50A2-4E40-B05C-CA48A6182941}">
      <dgm:prSet/>
      <dgm:spPr/>
      <dgm:t>
        <a:bodyPr/>
        <a:lstStyle/>
        <a:p>
          <a:endParaRPr lang="zh-CN" altLang="en-US" sz="2400"/>
        </a:p>
      </dgm:t>
    </dgm:pt>
    <dgm:pt modelId="{0BA853B1-B545-4593-8BCD-7FDBB8B50F78}">
      <dgm:prSet custT="1"/>
      <dgm:spPr/>
      <dgm:t>
        <a:bodyPr/>
        <a:lstStyle/>
        <a:p>
          <a:pPr rtl="0"/>
          <a:r>
            <a:rPr lang="zh-CN" sz="1800" dirty="0"/>
            <a:t>数据</a:t>
          </a:r>
          <a:endParaRPr lang="en-US" altLang="zh-CN" sz="1800" dirty="0"/>
        </a:p>
        <a:p>
          <a:pPr rtl="0"/>
          <a:r>
            <a:rPr lang="zh-CN" altLang="en-US" sz="1800" dirty="0"/>
            <a:t>（</a:t>
          </a:r>
          <a:r>
            <a:rPr lang="en-US" altLang="zh-CN" sz="1800" dirty="0"/>
            <a:t>Data</a:t>
          </a:r>
          <a:r>
            <a:rPr lang="zh-CN" altLang="en-US" sz="1800" dirty="0"/>
            <a:t>）</a:t>
          </a:r>
          <a:endParaRPr lang="zh-CN" sz="1800" dirty="0"/>
        </a:p>
      </dgm:t>
    </dgm:pt>
    <dgm:pt modelId="{1C67C52E-0A66-45A4-9FB4-2280D803E0E2}" type="parTrans" cxnId="{78CC498B-315E-4740-96A4-9E594B49C7A4}">
      <dgm:prSet/>
      <dgm:spPr/>
      <dgm:t>
        <a:bodyPr/>
        <a:lstStyle/>
        <a:p>
          <a:endParaRPr lang="zh-CN" altLang="en-US" sz="2400"/>
        </a:p>
      </dgm:t>
    </dgm:pt>
    <dgm:pt modelId="{27335851-3B04-4B6D-81DA-C593804EAD4B}" type="sibTrans" cxnId="{78CC498B-315E-4740-96A4-9E594B49C7A4}">
      <dgm:prSet/>
      <dgm:spPr/>
      <dgm:t>
        <a:bodyPr/>
        <a:lstStyle/>
        <a:p>
          <a:endParaRPr lang="zh-CN" altLang="en-US" sz="2400"/>
        </a:p>
      </dgm:t>
    </dgm:pt>
    <dgm:pt modelId="{1C416CFA-573D-455A-8913-9CB536D7F06C}">
      <dgm:prSet custT="1"/>
      <dgm:spPr/>
      <dgm:t>
        <a:bodyPr/>
        <a:lstStyle/>
        <a:p>
          <a:pPr rtl="0"/>
          <a:r>
            <a:rPr lang="zh-CN" sz="1800" dirty="0"/>
            <a:t>计算</a:t>
          </a:r>
          <a:r>
            <a:rPr lang="zh-CN" altLang="en-US" sz="1800" dirty="0"/>
            <a:t>（</a:t>
          </a:r>
          <a:r>
            <a:rPr lang="en-US" altLang="zh-CN" sz="1400" dirty="0"/>
            <a:t>Computation</a:t>
          </a:r>
          <a:r>
            <a:rPr lang="zh-CN" altLang="en-US" sz="1800" dirty="0"/>
            <a:t>）</a:t>
          </a:r>
          <a:endParaRPr lang="zh-CN" sz="1800" dirty="0"/>
        </a:p>
      </dgm:t>
    </dgm:pt>
    <dgm:pt modelId="{0B334ED8-EC08-41CA-A90D-2DFA248EFE65}" type="parTrans" cxnId="{E8733CE6-76F8-4DE2-AB49-94C6E54107DD}">
      <dgm:prSet/>
      <dgm:spPr/>
      <dgm:t>
        <a:bodyPr/>
        <a:lstStyle/>
        <a:p>
          <a:endParaRPr lang="zh-CN" altLang="en-US" sz="2400"/>
        </a:p>
      </dgm:t>
    </dgm:pt>
    <dgm:pt modelId="{B6D87A4B-8376-4311-957D-88B260A4334C}" type="sibTrans" cxnId="{E8733CE6-76F8-4DE2-AB49-94C6E54107DD}">
      <dgm:prSet/>
      <dgm:spPr/>
      <dgm:t>
        <a:bodyPr/>
        <a:lstStyle/>
        <a:p>
          <a:endParaRPr lang="zh-CN" altLang="en-US" sz="2400"/>
        </a:p>
      </dgm:t>
    </dgm:pt>
    <dgm:pt modelId="{A2654AD4-2520-4BA8-9F3A-D35C0400CF63}">
      <dgm:prSet custT="1"/>
      <dgm:spPr/>
      <dgm:t>
        <a:bodyPr/>
        <a:lstStyle/>
        <a:p>
          <a:pPr rtl="0"/>
          <a:r>
            <a:rPr lang="zh-CN" altLang="en-US" sz="1800" dirty="0"/>
            <a:t>场景（</a:t>
          </a:r>
          <a:r>
            <a:rPr lang="en-US" altLang="zh-CN" sz="1800" dirty="0"/>
            <a:t>Business</a:t>
          </a:r>
          <a:r>
            <a:rPr lang="zh-CN" altLang="en-US" sz="1800" dirty="0"/>
            <a:t>）</a:t>
          </a:r>
          <a:endParaRPr lang="zh-CN" sz="1800" dirty="0"/>
        </a:p>
      </dgm:t>
    </dgm:pt>
    <dgm:pt modelId="{AC103D63-5551-42CB-A034-07757697130F}" type="parTrans" cxnId="{3C329B93-C0DC-41B0-BA9D-CBC26FA0F4D2}">
      <dgm:prSet/>
      <dgm:spPr/>
      <dgm:t>
        <a:bodyPr/>
        <a:lstStyle/>
        <a:p>
          <a:endParaRPr lang="zh-CN" altLang="en-US" sz="2400"/>
        </a:p>
      </dgm:t>
    </dgm:pt>
    <dgm:pt modelId="{1882F03E-A4B8-4FE2-81B6-E9A9114E89CD}" type="sibTrans" cxnId="{3C329B93-C0DC-41B0-BA9D-CBC26FA0F4D2}">
      <dgm:prSet/>
      <dgm:spPr/>
      <dgm:t>
        <a:bodyPr/>
        <a:lstStyle/>
        <a:p>
          <a:endParaRPr lang="zh-CN" altLang="en-US" sz="2400"/>
        </a:p>
      </dgm:t>
    </dgm:pt>
    <dgm:pt modelId="{72F37B18-2223-46D6-AA05-2AB33726756B}" type="pres">
      <dgm:prSet presAssocID="{C0FD0563-60FB-4DB4-BB9B-0F9E3E05E7D6}" presName="matrix" presStyleCnt="0">
        <dgm:presLayoutVars>
          <dgm:chMax val="1"/>
          <dgm:dir/>
          <dgm:resizeHandles val="exact"/>
        </dgm:presLayoutVars>
      </dgm:prSet>
      <dgm:spPr/>
    </dgm:pt>
    <dgm:pt modelId="{DAAAEE0B-7085-4993-AA0E-FB2F52D4ADFF}" type="pres">
      <dgm:prSet presAssocID="{C0FD0563-60FB-4DB4-BB9B-0F9E3E05E7D6}" presName="axisShape" presStyleLbl="bgShp" presStyleIdx="0" presStyleCnt="1"/>
      <dgm:spPr/>
    </dgm:pt>
    <dgm:pt modelId="{CA132598-DAA4-4ED0-BE56-F463A33EEB01}" type="pres">
      <dgm:prSet presAssocID="{C0FD0563-60FB-4DB4-BB9B-0F9E3E05E7D6}" presName="rect1" presStyleLbl="node1" presStyleIdx="0" presStyleCnt="4">
        <dgm:presLayoutVars>
          <dgm:chMax val="0"/>
          <dgm:chPref val="0"/>
          <dgm:bulletEnabled val="1"/>
        </dgm:presLayoutVars>
      </dgm:prSet>
      <dgm:spPr/>
    </dgm:pt>
    <dgm:pt modelId="{374CB0BF-AB50-475F-B1A7-954FCE4F45C9}" type="pres">
      <dgm:prSet presAssocID="{C0FD0563-60FB-4DB4-BB9B-0F9E3E05E7D6}" presName="rect2" presStyleLbl="node1" presStyleIdx="1" presStyleCnt="4">
        <dgm:presLayoutVars>
          <dgm:chMax val="0"/>
          <dgm:chPref val="0"/>
          <dgm:bulletEnabled val="1"/>
        </dgm:presLayoutVars>
      </dgm:prSet>
      <dgm:spPr/>
    </dgm:pt>
    <dgm:pt modelId="{9CFCA6B1-4C2B-4EE4-806F-A9E4D2702156}" type="pres">
      <dgm:prSet presAssocID="{C0FD0563-60FB-4DB4-BB9B-0F9E3E05E7D6}" presName="rect3" presStyleLbl="node1" presStyleIdx="2" presStyleCnt="4">
        <dgm:presLayoutVars>
          <dgm:chMax val="0"/>
          <dgm:chPref val="0"/>
          <dgm:bulletEnabled val="1"/>
        </dgm:presLayoutVars>
      </dgm:prSet>
      <dgm:spPr/>
    </dgm:pt>
    <dgm:pt modelId="{1E084CFF-45A3-4FBF-9F30-8B07C3068E8A}" type="pres">
      <dgm:prSet presAssocID="{C0FD0563-60FB-4DB4-BB9B-0F9E3E05E7D6}" presName="rect4" presStyleLbl="node1" presStyleIdx="3" presStyleCnt="4">
        <dgm:presLayoutVars>
          <dgm:chMax val="0"/>
          <dgm:chPref val="0"/>
          <dgm:bulletEnabled val="1"/>
        </dgm:presLayoutVars>
      </dgm:prSet>
      <dgm:spPr/>
    </dgm:pt>
  </dgm:ptLst>
  <dgm:cxnLst>
    <dgm:cxn modelId="{A3F6840C-CC3A-487B-A544-F8E70832C34F}" type="presOf" srcId="{0BA853B1-B545-4593-8BCD-7FDBB8B50F78}" destId="{1E084CFF-45A3-4FBF-9F30-8B07C3068E8A}" srcOrd="0" destOrd="0" presId="urn:microsoft.com/office/officeart/2005/8/layout/matrix2"/>
    <dgm:cxn modelId="{78CC498B-315E-4740-96A4-9E594B49C7A4}" srcId="{C0FD0563-60FB-4DB4-BB9B-0F9E3E05E7D6}" destId="{0BA853B1-B545-4593-8BCD-7FDBB8B50F78}" srcOrd="3" destOrd="0" parTransId="{1C67C52E-0A66-45A4-9FB4-2280D803E0E2}" sibTransId="{27335851-3B04-4B6D-81DA-C593804EAD4B}"/>
    <dgm:cxn modelId="{3C329B93-C0DC-41B0-BA9D-CBC26FA0F4D2}" srcId="{C0FD0563-60FB-4DB4-BB9B-0F9E3E05E7D6}" destId="{A2654AD4-2520-4BA8-9F3A-D35C0400CF63}" srcOrd="1" destOrd="0" parTransId="{AC103D63-5551-42CB-A034-07757697130F}" sibTransId="{1882F03E-A4B8-4FE2-81B6-E9A9114E89CD}"/>
    <dgm:cxn modelId="{68C9589F-50A2-4E40-B05C-CA48A6182941}" srcId="{C0FD0563-60FB-4DB4-BB9B-0F9E3E05E7D6}" destId="{9A2C08C7-CAF8-4AED-894E-618D92FA2672}" srcOrd="0" destOrd="0" parTransId="{54C579F7-5CF4-4A49-955F-19723E54328F}" sibTransId="{78F16279-7746-4D29-BF57-8777C8237C4B}"/>
    <dgm:cxn modelId="{A2D8B9A9-169F-41B3-8DF1-3176EE19C01F}" type="presOf" srcId="{9A2C08C7-CAF8-4AED-894E-618D92FA2672}" destId="{CA132598-DAA4-4ED0-BE56-F463A33EEB01}" srcOrd="0" destOrd="0" presId="urn:microsoft.com/office/officeart/2005/8/layout/matrix2"/>
    <dgm:cxn modelId="{B6AA10C7-C9D6-4133-AA16-07B7256CC86C}" type="presOf" srcId="{1C416CFA-573D-455A-8913-9CB536D7F06C}" destId="{9CFCA6B1-4C2B-4EE4-806F-A9E4D2702156}" srcOrd="0" destOrd="0" presId="urn:microsoft.com/office/officeart/2005/8/layout/matrix2"/>
    <dgm:cxn modelId="{E8733CE6-76F8-4DE2-AB49-94C6E54107DD}" srcId="{C0FD0563-60FB-4DB4-BB9B-0F9E3E05E7D6}" destId="{1C416CFA-573D-455A-8913-9CB536D7F06C}" srcOrd="2" destOrd="0" parTransId="{0B334ED8-EC08-41CA-A90D-2DFA248EFE65}" sibTransId="{B6D87A4B-8376-4311-957D-88B260A4334C}"/>
    <dgm:cxn modelId="{93C8CFF1-8AE9-4930-B6CE-85CB3EC8F4F2}" type="presOf" srcId="{C0FD0563-60FB-4DB4-BB9B-0F9E3E05E7D6}" destId="{72F37B18-2223-46D6-AA05-2AB33726756B}" srcOrd="0" destOrd="0" presId="urn:microsoft.com/office/officeart/2005/8/layout/matrix2"/>
    <dgm:cxn modelId="{F28ED5F2-70FA-4CCB-B636-3BCF0CBEBD32}" type="presOf" srcId="{A2654AD4-2520-4BA8-9F3A-D35C0400CF63}" destId="{374CB0BF-AB50-475F-B1A7-954FCE4F45C9}" srcOrd="0" destOrd="0" presId="urn:microsoft.com/office/officeart/2005/8/layout/matrix2"/>
    <dgm:cxn modelId="{77EE7ACE-E2B1-42AC-93AB-0DFFAA020A6A}" type="presParOf" srcId="{72F37B18-2223-46D6-AA05-2AB33726756B}" destId="{DAAAEE0B-7085-4993-AA0E-FB2F52D4ADFF}" srcOrd="0" destOrd="0" presId="urn:microsoft.com/office/officeart/2005/8/layout/matrix2"/>
    <dgm:cxn modelId="{CE8D8077-5B2B-49DF-8121-0590CEBFA511}" type="presParOf" srcId="{72F37B18-2223-46D6-AA05-2AB33726756B}" destId="{CA132598-DAA4-4ED0-BE56-F463A33EEB01}" srcOrd="1" destOrd="0" presId="urn:microsoft.com/office/officeart/2005/8/layout/matrix2"/>
    <dgm:cxn modelId="{1559A4ED-4C56-4294-8A8B-ADED96D27D41}" type="presParOf" srcId="{72F37B18-2223-46D6-AA05-2AB33726756B}" destId="{374CB0BF-AB50-475F-B1A7-954FCE4F45C9}" srcOrd="2" destOrd="0" presId="urn:microsoft.com/office/officeart/2005/8/layout/matrix2"/>
    <dgm:cxn modelId="{1B231F03-2BCD-4BB4-A009-7F4EEA116137}" type="presParOf" srcId="{72F37B18-2223-46D6-AA05-2AB33726756B}" destId="{9CFCA6B1-4C2B-4EE4-806F-A9E4D2702156}" srcOrd="3" destOrd="0" presId="urn:microsoft.com/office/officeart/2005/8/layout/matrix2"/>
    <dgm:cxn modelId="{C4758437-2262-4AC2-B656-0997988CAB37}" type="presParOf" srcId="{72F37B18-2223-46D6-AA05-2AB33726756B}" destId="{1E084CFF-45A3-4FBF-9F30-8B07C3068E8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dirty="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dirty="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dirty="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599F4A-FFFC-45B3-9202-6D6731CFF03E}"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D009747E-B121-4B7B-AA01-A0FEED063FCB}">
      <dgm:prSet phldrT="[文本]"/>
      <dgm:spPr/>
      <dgm:t>
        <a:bodyPr/>
        <a:lstStyle/>
        <a:p>
          <a:r>
            <a:rPr lang="zh-CN" altLang="en-US" dirty="0"/>
            <a:t>外部记忆</a:t>
          </a:r>
        </a:p>
      </dgm:t>
    </dgm:pt>
    <dgm:pt modelId="{6EB52A61-80CC-4E0D-B494-3735F6E59CDA}" type="parTrans" cxnId="{09BBDE86-86C1-4CF5-9548-870D72BE1872}">
      <dgm:prSet/>
      <dgm:spPr/>
      <dgm:t>
        <a:bodyPr/>
        <a:lstStyle/>
        <a:p>
          <a:endParaRPr lang="zh-CN" altLang="en-US"/>
        </a:p>
      </dgm:t>
    </dgm:pt>
    <dgm:pt modelId="{75C0DB0C-5AEF-4EEC-8D74-35092EDB814D}" type="sibTrans" cxnId="{09BBDE86-86C1-4CF5-9548-870D72BE1872}">
      <dgm:prSet/>
      <dgm:spPr/>
      <dgm:t>
        <a:bodyPr/>
        <a:lstStyle/>
        <a:p>
          <a:endParaRPr lang="zh-CN" altLang="en-US"/>
        </a:p>
      </dgm:t>
    </dgm:pt>
    <dgm:pt modelId="{81622C5C-1BA9-4520-B9B9-DE28462FF2A6}">
      <dgm:prSet phldrT="[文本]"/>
      <dgm:spPr/>
      <dgm:t>
        <a:bodyPr/>
        <a:lstStyle/>
        <a:p>
          <a:r>
            <a:rPr lang="zh-CN" altLang="en-US" dirty="0"/>
            <a:t>注意力</a:t>
          </a:r>
        </a:p>
      </dgm:t>
    </dgm:pt>
    <dgm:pt modelId="{7187E862-0019-4EFE-86B4-CF86D408BBCD}" type="parTrans" cxnId="{2C3ACCF0-BAD4-4A03-B6F2-75B10E311192}">
      <dgm:prSet/>
      <dgm:spPr/>
      <dgm:t>
        <a:bodyPr/>
        <a:lstStyle/>
        <a:p>
          <a:endParaRPr lang="zh-CN" altLang="en-US"/>
        </a:p>
      </dgm:t>
    </dgm:pt>
    <dgm:pt modelId="{B68E0F0F-1C75-42C7-A390-220A26C3A78D}" type="sibTrans" cxnId="{2C3ACCF0-BAD4-4A03-B6F2-75B10E311192}">
      <dgm:prSet/>
      <dgm:spPr/>
      <dgm:t>
        <a:bodyPr/>
        <a:lstStyle/>
        <a:p>
          <a:endParaRPr lang="zh-CN" altLang="en-US"/>
        </a:p>
      </dgm:t>
    </dgm:pt>
    <dgm:pt modelId="{C9346809-28AE-4A2E-815C-C20A7109B3F2}" type="pres">
      <dgm:prSet presAssocID="{17599F4A-FFFC-45B3-9202-6D6731CFF03E}" presName="Name0" presStyleCnt="0">
        <dgm:presLayoutVars>
          <dgm:chMax val="7"/>
          <dgm:chPref val="7"/>
          <dgm:dir/>
          <dgm:animLvl val="lvl"/>
        </dgm:presLayoutVars>
      </dgm:prSet>
      <dgm:spPr/>
    </dgm:pt>
    <dgm:pt modelId="{27BE7924-128C-49CE-B951-7986146EFA3E}" type="pres">
      <dgm:prSet presAssocID="{D009747E-B121-4B7B-AA01-A0FEED063FCB}" presName="Accent1" presStyleCnt="0"/>
      <dgm:spPr/>
    </dgm:pt>
    <dgm:pt modelId="{88EBA6BD-99FF-4F36-9D21-0B17453B9B70}" type="pres">
      <dgm:prSet presAssocID="{D009747E-B121-4B7B-AA01-A0FEED063FCB}" presName="Accent" presStyleLbl="node1" presStyleIdx="0" presStyleCnt="2"/>
      <dgm:spPr/>
    </dgm:pt>
    <dgm:pt modelId="{EDEAEB30-739B-4C56-8D2B-36D81A119BE5}" type="pres">
      <dgm:prSet presAssocID="{D009747E-B121-4B7B-AA01-A0FEED063FCB}" presName="Parent1" presStyleLbl="revTx" presStyleIdx="0" presStyleCnt="2">
        <dgm:presLayoutVars>
          <dgm:chMax val="1"/>
          <dgm:chPref val="1"/>
          <dgm:bulletEnabled val="1"/>
        </dgm:presLayoutVars>
      </dgm:prSet>
      <dgm:spPr/>
    </dgm:pt>
    <dgm:pt modelId="{7455C857-DD37-4A35-A479-3F9DEDEC8378}" type="pres">
      <dgm:prSet presAssocID="{81622C5C-1BA9-4520-B9B9-DE28462FF2A6}" presName="Accent2" presStyleCnt="0"/>
      <dgm:spPr/>
    </dgm:pt>
    <dgm:pt modelId="{018A8A1F-C64E-4FDB-AD4E-D0EC35EE97C9}" type="pres">
      <dgm:prSet presAssocID="{81622C5C-1BA9-4520-B9B9-DE28462FF2A6}" presName="Accent" presStyleLbl="node1" presStyleIdx="1" presStyleCnt="2"/>
      <dgm:spPr/>
    </dgm:pt>
    <dgm:pt modelId="{1555D0F5-E45C-49DF-B7A9-8FD8028AB267}" type="pres">
      <dgm:prSet presAssocID="{81622C5C-1BA9-4520-B9B9-DE28462FF2A6}" presName="Parent2" presStyleLbl="revTx" presStyleIdx="1" presStyleCnt="2">
        <dgm:presLayoutVars>
          <dgm:chMax val="1"/>
          <dgm:chPref val="1"/>
          <dgm:bulletEnabled val="1"/>
        </dgm:presLayoutVars>
      </dgm:prSet>
      <dgm:spPr/>
    </dgm:pt>
  </dgm:ptLst>
  <dgm:cxnLst>
    <dgm:cxn modelId="{7201EB27-3707-4D20-9961-F0F935A20C51}" type="presOf" srcId="{17599F4A-FFFC-45B3-9202-6D6731CFF03E}" destId="{C9346809-28AE-4A2E-815C-C20A7109B3F2}" srcOrd="0" destOrd="0" presId="urn:microsoft.com/office/officeart/2009/layout/CircleArrowProcess"/>
    <dgm:cxn modelId="{C8F24738-2648-49F0-ADAA-56096FD2CF14}" type="presOf" srcId="{D009747E-B121-4B7B-AA01-A0FEED063FCB}" destId="{EDEAEB30-739B-4C56-8D2B-36D81A119BE5}" srcOrd="0" destOrd="0" presId="urn:microsoft.com/office/officeart/2009/layout/CircleArrowProcess"/>
    <dgm:cxn modelId="{09BBDE86-86C1-4CF5-9548-870D72BE1872}" srcId="{17599F4A-FFFC-45B3-9202-6D6731CFF03E}" destId="{D009747E-B121-4B7B-AA01-A0FEED063FCB}" srcOrd="0" destOrd="0" parTransId="{6EB52A61-80CC-4E0D-B494-3735F6E59CDA}" sibTransId="{75C0DB0C-5AEF-4EEC-8D74-35092EDB814D}"/>
    <dgm:cxn modelId="{01C353E9-653F-4ED6-ABCB-A96DC6235BAA}" type="presOf" srcId="{81622C5C-1BA9-4520-B9B9-DE28462FF2A6}" destId="{1555D0F5-E45C-49DF-B7A9-8FD8028AB267}" srcOrd="0" destOrd="0" presId="urn:microsoft.com/office/officeart/2009/layout/CircleArrowProcess"/>
    <dgm:cxn modelId="{2C3ACCF0-BAD4-4A03-B6F2-75B10E311192}" srcId="{17599F4A-FFFC-45B3-9202-6D6731CFF03E}" destId="{81622C5C-1BA9-4520-B9B9-DE28462FF2A6}" srcOrd="1" destOrd="0" parTransId="{7187E862-0019-4EFE-86B4-CF86D408BBCD}" sibTransId="{B68E0F0F-1C75-42C7-A390-220A26C3A78D}"/>
    <dgm:cxn modelId="{09C92DEE-45DD-481D-BB39-195BDEEA084B}" type="presParOf" srcId="{C9346809-28AE-4A2E-815C-C20A7109B3F2}" destId="{27BE7924-128C-49CE-B951-7986146EFA3E}" srcOrd="0" destOrd="0" presId="urn:microsoft.com/office/officeart/2009/layout/CircleArrowProcess"/>
    <dgm:cxn modelId="{D6A00CB0-037D-47F8-A0E4-689D26B6C83F}" type="presParOf" srcId="{27BE7924-128C-49CE-B951-7986146EFA3E}" destId="{88EBA6BD-99FF-4F36-9D21-0B17453B9B70}" srcOrd="0" destOrd="0" presId="urn:microsoft.com/office/officeart/2009/layout/CircleArrowProcess"/>
    <dgm:cxn modelId="{E30B67D2-9315-4B44-9473-5C74B76F5649}" type="presParOf" srcId="{C9346809-28AE-4A2E-815C-C20A7109B3F2}" destId="{EDEAEB30-739B-4C56-8D2B-36D81A119BE5}" srcOrd="1" destOrd="0" presId="urn:microsoft.com/office/officeart/2009/layout/CircleArrowProcess"/>
    <dgm:cxn modelId="{3D776876-F5A8-4DB4-BE97-C23133B3D62C}" type="presParOf" srcId="{C9346809-28AE-4A2E-815C-C20A7109B3F2}" destId="{7455C857-DD37-4A35-A479-3F9DEDEC8378}" srcOrd="2" destOrd="0" presId="urn:microsoft.com/office/officeart/2009/layout/CircleArrowProcess"/>
    <dgm:cxn modelId="{B5B4168A-5DE0-4F7A-B4D4-B8089D2A376D}" type="presParOf" srcId="{7455C857-DD37-4A35-A479-3F9DEDEC8378}" destId="{018A8A1F-C64E-4FDB-AD4E-D0EC35EE97C9}" srcOrd="0" destOrd="0" presId="urn:microsoft.com/office/officeart/2009/layout/CircleArrowProcess"/>
    <dgm:cxn modelId="{883D89A2-BB83-4164-8AC8-23DEB923DE18}" type="presParOf" srcId="{C9346809-28AE-4A2E-815C-C20A7109B3F2}" destId="{1555D0F5-E45C-49DF-B7A9-8FD8028AB267}"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8EADA0C-AA6C-402E-B8D7-480F452FC06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8B94F8A-59E0-439A-8902-125EDA7C893B}">
      <dgm:prSet phldrT="[文本]"/>
      <dgm:spPr/>
      <dgm:t>
        <a:bodyPr/>
        <a:lstStyle/>
        <a:p>
          <a:r>
            <a:rPr lang="zh-CN" altLang="en-US" dirty="0"/>
            <a:t>网络容量</a:t>
          </a:r>
        </a:p>
      </dgm:t>
    </dgm:pt>
    <dgm:pt modelId="{A1980261-0885-4BB4-ACAC-175BEFC0BACA}" type="parTrans" cxnId="{61BEC747-8933-4EAE-BCFB-EE0FA4038035}">
      <dgm:prSet/>
      <dgm:spPr/>
      <dgm:t>
        <a:bodyPr/>
        <a:lstStyle/>
        <a:p>
          <a:endParaRPr lang="zh-CN" altLang="en-US"/>
        </a:p>
      </dgm:t>
    </dgm:pt>
    <dgm:pt modelId="{4C3EC101-293A-4A4D-8F0B-B6BF739A7676}" type="sibTrans" cxnId="{61BEC747-8933-4EAE-BCFB-EE0FA4038035}">
      <dgm:prSet/>
      <dgm:spPr/>
      <dgm:t>
        <a:bodyPr/>
        <a:lstStyle/>
        <a:p>
          <a:endParaRPr lang="zh-CN" altLang="en-US"/>
        </a:p>
      </dgm:t>
    </dgm:pt>
    <dgm:pt modelId="{4BD5B15D-E8A3-45AF-B65B-588415690B7D}">
      <dgm:prSet phldrT="[文本]"/>
      <dgm:spPr/>
      <dgm:t>
        <a:bodyPr/>
        <a:lstStyle/>
        <a:p>
          <a:r>
            <a:rPr lang="zh-CN" altLang="en-US" dirty="0"/>
            <a:t>引入外部记忆</a:t>
          </a:r>
        </a:p>
      </dgm:t>
    </dgm:pt>
    <dgm:pt modelId="{832A4AFF-77DC-4A42-977D-5966D224C3F8}" type="parTrans" cxnId="{C6157E46-290C-4757-8CE5-FC29F14A01F6}">
      <dgm:prSet/>
      <dgm:spPr/>
      <dgm:t>
        <a:bodyPr/>
        <a:lstStyle/>
        <a:p>
          <a:endParaRPr lang="zh-CN" altLang="en-US"/>
        </a:p>
      </dgm:t>
    </dgm:pt>
    <dgm:pt modelId="{DB0FF187-D584-499A-8D16-E00D20120CB1}" type="sibTrans" cxnId="{C6157E46-290C-4757-8CE5-FC29F14A01F6}">
      <dgm:prSet/>
      <dgm:spPr/>
      <dgm:t>
        <a:bodyPr/>
        <a:lstStyle/>
        <a:p>
          <a:endParaRPr lang="zh-CN" altLang="en-US"/>
        </a:p>
      </dgm:t>
    </dgm:pt>
    <dgm:pt modelId="{2A9C8794-3140-41DD-B24E-B41D1E11E508}">
      <dgm:prSet phldrT="[文本]"/>
      <dgm:spPr/>
      <dgm:t>
        <a:bodyPr/>
        <a:lstStyle/>
        <a:p>
          <a:r>
            <a:rPr lang="zh-CN" altLang="en-US" dirty="0"/>
            <a:t>联想记忆模型</a:t>
          </a:r>
        </a:p>
      </dgm:t>
    </dgm:pt>
    <dgm:pt modelId="{4C50516F-9029-477C-BDE2-E1A1D762B3A1}" type="parTrans" cxnId="{44B8E217-03B2-4C8F-B27E-1CB980647127}">
      <dgm:prSet/>
      <dgm:spPr/>
      <dgm:t>
        <a:bodyPr/>
        <a:lstStyle/>
        <a:p>
          <a:endParaRPr lang="zh-CN" altLang="en-US"/>
        </a:p>
      </dgm:t>
    </dgm:pt>
    <dgm:pt modelId="{98B45177-4DB4-45C1-B889-2E49874C396B}" type="sibTrans" cxnId="{44B8E217-03B2-4C8F-B27E-1CB980647127}">
      <dgm:prSet/>
      <dgm:spPr/>
      <dgm:t>
        <a:bodyPr/>
        <a:lstStyle/>
        <a:p>
          <a:endParaRPr lang="zh-CN" altLang="en-US"/>
        </a:p>
      </dgm:t>
    </dgm:pt>
    <dgm:pt modelId="{77C9A2A1-5C6F-42D6-A9D7-208033DA5D6F}">
      <dgm:prSet phldrT="[文本]"/>
      <dgm:spPr/>
      <dgm:t>
        <a:bodyPr/>
        <a:lstStyle/>
        <a:p>
          <a:r>
            <a:rPr lang="zh-CN" altLang="en-US" dirty="0"/>
            <a:t>带地址的外部记忆</a:t>
          </a:r>
        </a:p>
      </dgm:t>
    </dgm:pt>
    <dgm:pt modelId="{BA3BDE2A-AD3C-426B-A482-C3CE7F01F22B}" type="parTrans" cxnId="{CD3A6D5F-B87F-4C4E-BFB2-47E640F86742}">
      <dgm:prSet/>
      <dgm:spPr/>
      <dgm:t>
        <a:bodyPr/>
        <a:lstStyle/>
        <a:p>
          <a:endParaRPr lang="zh-CN" altLang="en-US"/>
        </a:p>
      </dgm:t>
    </dgm:pt>
    <dgm:pt modelId="{DC3F200D-BC4F-47BC-8634-02EE1B52A688}" type="sibTrans" cxnId="{CD3A6D5F-B87F-4C4E-BFB2-47E640F86742}">
      <dgm:prSet/>
      <dgm:spPr/>
      <dgm:t>
        <a:bodyPr/>
        <a:lstStyle/>
        <a:p>
          <a:endParaRPr lang="zh-CN" altLang="en-US"/>
        </a:p>
      </dgm:t>
    </dgm:pt>
    <dgm:pt modelId="{71218C75-B71B-4505-86F7-356FD9325B3B}">
      <dgm:prSet phldrT="[文本]"/>
      <dgm:spPr/>
      <dgm:t>
        <a:bodyPr/>
        <a:lstStyle/>
        <a:p>
          <a:r>
            <a:rPr lang="zh-CN" altLang="en-US" dirty="0"/>
            <a:t>增加内部记忆</a:t>
          </a:r>
        </a:p>
      </dgm:t>
    </dgm:pt>
    <dgm:pt modelId="{C26B782D-CEC3-4279-91D8-2B0B50BF9492}" type="parTrans" cxnId="{D1F81AB4-20FB-4AD4-938D-9314EE4B1D2D}">
      <dgm:prSet/>
      <dgm:spPr/>
      <dgm:t>
        <a:bodyPr/>
        <a:lstStyle/>
        <a:p>
          <a:endParaRPr lang="zh-CN" altLang="en-US"/>
        </a:p>
      </dgm:t>
    </dgm:pt>
    <dgm:pt modelId="{570DD138-16FF-4A30-A887-ADA168ACC2D1}" type="sibTrans" cxnId="{D1F81AB4-20FB-4AD4-938D-9314EE4B1D2D}">
      <dgm:prSet/>
      <dgm:spPr/>
      <dgm:t>
        <a:bodyPr/>
        <a:lstStyle/>
        <a:p>
          <a:endParaRPr lang="zh-CN" altLang="en-US"/>
        </a:p>
      </dgm:t>
    </dgm:pt>
    <dgm:pt modelId="{E4A6088A-00C2-475D-A967-2DC7FBC28169}">
      <dgm:prSet phldrT="[文本]"/>
      <dgm:spPr/>
      <dgm:t>
        <a:bodyPr/>
        <a:lstStyle/>
        <a:p>
          <a:r>
            <a:rPr lang="zh-CN" altLang="en-US" dirty="0"/>
            <a:t>记忆单元</a:t>
          </a:r>
          <a:br>
            <a:rPr lang="en-US" altLang="zh-CN" dirty="0"/>
          </a:br>
          <a:r>
            <a:rPr lang="zh-CN" altLang="en-US" dirty="0"/>
            <a:t>隐状态</a:t>
          </a:r>
        </a:p>
      </dgm:t>
    </dgm:pt>
    <dgm:pt modelId="{1FF3A8E2-32F4-458C-92BA-FBA3B66DB2F6}" type="parTrans" cxnId="{CE208249-6ED5-4B23-BD88-5EA7E765A557}">
      <dgm:prSet/>
      <dgm:spPr/>
      <dgm:t>
        <a:bodyPr/>
        <a:lstStyle/>
        <a:p>
          <a:endParaRPr lang="zh-CN" altLang="en-US"/>
        </a:p>
      </dgm:t>
    </dgm:pt>
    <dgm:pt modelId="{FD2BD3B0-24EB-4C0E-AC88-E9E7C3DCBF7A}" type="sibTrans" cxnId="{CE208249-6ED5-4B23-BD88-5EA7E765A557}">
      <dgm:prSet/>
      <dgm:spPr/>
      <dgm:t>
        <a:bodyPr/>
        <a:lstStyle/>
        <a:p>
          <a:endParaRPr lang="zh-CN" altLang="en-US"/>
        </a:p>
      </dgm:t>
    </dgm:pt>
    <dgm:pt modelId="{11C2FA7E-BBCC-47FE-A654-AB98B266D3AD}" type="pres">
      <dgm:prSet presAssocID="{88EADA0C-AA6C-402E-B8D7-480F452FC06F}" presName="diagram" presStyleCnt="0">
        <dgm:presLayoutVars>
          <dgm:chPref val="1"/>
          <dgm:dir/>
          <dgm:animOne val="branch"/>
          <dgm:animLvl val="lvl"/>
          <dgm:resizeHandles val="exact"/>
        </dgm:presLayoutVars>
      </dgm:prSet>
      <dgm:spPr/>
    </dgm:pt>
    <dgm:pt modelId="{B27C1E8D-92F9-4EFE-B04D-57993B685717}" type="pres">
      <dgm:prSet presAssocID="{08B94F8A-59E0-439A-8902-125EDA7C893B}" presName="root1" presStyleCnt="0"/>
      <dgm:spPr/>
    </dgm:pt>
    <dgm:pt modelId="{28838F90-57CB-421B-9B48-24347DC59DF8}" type="pres">
      <dgm:prSet presAssocID="{08B94F8A-59E0-439A-8902-125EDA7C893B}" presName="LevelOneTextNode" presStyleLbl="node0" presStyleIdx="0" presStyleCnt="1">
        <dgm:presLayoutVars>
          <dgm:chPref val="3"/>
        </dgm:presLayoutVars>
      </dgm:prSet>
      <dgm:spPr/>
    </dgm:pt>
    <dgm:pt modelId="{218EDBAD-0419-4872-9358-5D3665976A1C}" type="pres">
      <dgm:prSet presAssocID="{08B94F8A-59E0-439A-8902-125EDA7C893B}" presName="level2hierChild" presStyleCnt="0"/>
      <dgm:spPr/>
    </dgm:pt>
    <dgm:pt modelId="{26915D61-B503-403C-BA9A-C227D7135731}" type="pres">
      <dgm:prSet presAssocID="{C26B782D-CEC3-4279-91D8-2B0B50BF9492}" presName="conn2-1" presStyleLbl="parChTrans1D2" presStyleIdx="0" presStyleCnt="2"/>
      <dgm:spPr/>
    </dgm:pt>
    <dgm:pt modelId="{5FA7BBC2-A9B6-4A1D-B586-BB7D923AEEFA}" type="pres">
      <dgm:prSet presAssocID="{C26B782D-CEC3-4279-91D8-2B0B50BF9492}" presName="connTx" presStyleLbl="parChTrans1D2" presStyleIdx="0" presStyleCnt="2"/>
      <dgm:spPr/>
    </dgm:pt>
    <dgm:pt modelId="{7804FFC5-4354-4D64-B086-4889CF7A5F59}" type="pres">
      <dgm:prSet presAssocID="{71218C75-B71B-4505-86F7-356FD9325B3B}" presName="root2" presStyleCnt="0"/>
      <dgm:spPr/>
    </dgm:pt>
    <dgm:pt modelId="{68480EF7-C298-4C6C-B2AA-9BBC8FF1018C}" type="pres">
      <dgm:prSet presAssocID="{71218C75-B71B-4505-86F7-356FD9325B3B}" presName="LevelTwoTextNode" presStyleLbl="node2" presStyleIdx="0" presStyleCnt="2">
        <dgm:presLayoutVars>
          <dgm:chPref val="3"/>
        </dgm:presLayoutVars>
      </dgm:prSet>
      <dgm:spPr/>
    </dgm:pt>
    <dgm:pt modelId="{472099E6-8BB2-48F8-AF24-FC528BAC4FA6}" type="pres">
      <dgm:prSet presAssocID="{71218C75-B71B-4505-86F7-356FD9325B3B}" presName="level3hierChild" presStyleCnt="0"/>
      <dgm:spPr/>
    </dgm:pt>
    <dgm:pt modelId="{9A4C6A3A-914E-473D-8CC9-C2C0DE070DD6}" type="pres">
      <dgm:prSet presAssocID="{1FF3A8E2-32F4-458C-92BA-FBA3B66DB2F6}" presName="conn2-1" presStyleLbl="parChTrans1D3" presStyleIdx="0" presStyleCnt="3"/>
      <dgm:spPr/>
    </dgm:pt>
    <dgm:pt modelId="{288F2D04-8A08-44EC-85DB-C976E2903D9E}" type="pres">
      <dgm:prSet presAssocID="{1FF3A8E2-32F4-458C-92BA-FBA3B66DB2F6}" presName="connTx" presStyleLbl="parChTrans1D3" presStyleIdx="0" presStyleCnt="3"/>
      <dgm:spPr/>
    </dgm:pt>
    <dgm:pt modelId="{720BF2C0-812D-488D-9B03-0564C398B4A1}" type="pres">
      <dgm:prSet presAssocID="{E4A6088A-00C2-475D-A967-2DC7FBC28169}" presName="root2" presStyleCnt="0"/>
      <dgm:spPr/>
    </dgm:pt>
    <dgm:pt modelId="{F720F9D4-7AB2-4517-B543-4FC3CF6A8054}" type="pres">
      <dgm:prSet presAssocID="{E4A6088A-00C2-475D-A967-2DC7FBC28169}" presName="LevelTwoTextNode" presStyleLbl="node3" presStyleIdx="0" presStyleCnt="3">
        <dgm:presLayoutVars>
          <dgm:chPref val="3"/>
        </dgm:presLayoutVars>
      </dgm:prSet>
      <dgm:spPr/>
    </dgm:pt>
    <dgm:pt modelId="{E4F539E2-4B85-4CF3-BEF5-6372E64FE125}" type="pres">
      <dgm:prSet presAssocID="{E4A6088A-00C2-475D-A967-2DC7FBC28169}" presName="level3hierChild" presStyleCnt="0"/>
      <dgm:spPr/>
    </dgm:pt>
    <dgm:pt modelId="{1EC492FB-4DEA-41E4-AE3A-E1A846438973}" type="pres">
      <dgm:prSet presAssocID="{832A4AFF-77DC-4A42-977D-5966D224C3F8}" presName="conn2-1" presStyleLbl="parChTrans1D2" presStyleIdx="1" presStyleCnt="2"/>
      <dgm:spPr/>
    </dgm:pt>
    <dgm:pt modelId="{F6DE35B5-4A2D-409B-BCF6-9536D1F0CAFD}" type="pres">
      <dgm:prSet presAssocID="{832A4AFF-77DC-4A42-977D-5966D224C3F8}" presName="connTx" presStyleLbl="parChTrans1D2" presStyleIdx="1" presStyleCnt="2"/>
      <dgm:spPr/>
    </dgm:pt>
    <dgm:pt modelId="{0B0082FD-A45F-44AA-8352-A994E8118771}" type="pres">
      <dgm:prSet presAssocID="{4BD5B15D-E8A3-45AF-B65B-588415690B7D}" presName="root2" presStyleCnt="0"/>
      <dgm:spPr/>
    </dgm:pt>
    <dgm:pt modelId="{48A68D7F-8250-4ED4-A0B1-B97C246CE6C3}" type="pres">
      <dgm:prSet presAssocID="{4BD5B15D-E8A3-45AF-B65B-588415690B7D}" presName="LevelTwoTextNode" presStyleLbl="node2" presStyleIdx="1" presStyleCnt="2">
        <dgm:presLayoutVars>
          <dgm:chPref val="3"/>
        </dgm:presLayoutVars>
      </dgm:prSet>
      <dgm:spPr/>
    </dgm:pt>
    <dgm:pt modelId="{4B8F1B00-58DD-446F-A0E2-0D6942FD79D0}" type="pres">
      <dgm:prSet presAssocID="{4BD5B15D-E8A3-45AF-B65B-588415690B7D}" presName="level3hierChild" presStyleCnt="0"/>
      <dgm:spPr/>
    </dgm:pt>
    <dgm:pt modelId="{FB3864E7-68B3-4115-87BB-AF46116D1D1F}" type="pres">
      <dgm:prSet presAssocID="{4C50516F-9029-477C-BDE2-E1A1D762B3A1}" presName="conn2-1" presStyleLbl="parChTrans1D3" presStyleIdx="1" presStyleCnt="3"/>
      <dgm:spPr/>
    </dgm:pt>
    <dgm:pt modelId="{6645B35C-CF57-4D2A-8DFE-EDA3EB8A93C2}" type="pres">
      <dgm:prSet presAssocID="{4C50516F-9029-477C-BDE2-E1A1D762B3A1}" presName="connTx" presStyleLbl="parChTrans1D3" presStyleIdx="1" presStyleCnt="3"/>
      <dgm:spPr/>
    </dgm:pt>
    <dgm:pt modelId="{AB9CB241-0CA4-4F19-A004-6857FC313B96}" type="pres">
      <dgm:prSet presAssocID="{2A9C8794-3140-41DD-B24E-B41D1E11E508}" presName="root2" presStyleCnt="0"/>
      <dgm:spPr/>
    </dgm:pt>
    <dgm:pt modelId="{86C8E487-B936-4FBF-BDA5-88B682ED3075}" type="pres">
      <dgm:prSet presAssocID="{2A9C8794-3140-41DD-B24E-B41D1E11E508}" presName="LevelTwoTextNode" presStyleLbl="node3" presStyleIdx="1" presStyleCnt="3">
        <dgm:presLayoutVars>
          <dgm:chPref val="3"/>
        </dgm:presLayoutVars>
      </dgm:prSet>
      <dgm:spPr/>
    </dgm:pt>
    <dgm:pt modelId="{14C72B87-8A18-4FC3-B188-B7BDBA8E7D88}" type="pres">
      <dgm:prSet presAssocID="{2A9C8794-3140-41DD-B24E-B41D1E11E508}" presName="level3hierChild" presStyleCnt="0"/>
      <dgm:spPr/>
    </dgm:pt>
    <dgm:pt modelId="{56669328-AEEE-4D9E-8C1F-6B484A30D05B}" type="pres">
      <dgm:prSet presAssocID="{BA3BDE2A-AD3C-426B-A482-C3CE7F01F22B}" presName="conn2-1" presStyleLbl="parChTrans1D3" presStyleIdx="2" presStyleCnt="3"/>
      <dgm:spPr/>
    </dgm:pt>
    <dgm:pt modelId="{F948717F-38CE-4BD4-8D9D-E53A8DDFD87A}" type="pres">
      <dgm:prSet presAssocID="{BA3BDE2A-AD3C-426B-A482-C3CE7F01F22B}" presName="connTx" presStyleLbl="parChTrans1D3" presStyleIdx="2" presStyleCnt="3"/>
      <dgm:spPr/>
    </dgm:pt>
    <dgm:pt modelId="{A010D564-F62F-4311-810E-DAB1FD228670}" type="pres">
      <dgm:prSet presAssocID="{77C9A2A1-5C6F-42D6-A9D7-208033DA5D6F}" presName="root2" presStyleCnt="0"/>
      <dgm:spPr/>
    </dgm:pt>
    <dgm:pt modelId="{6CF0213B-401A-404A-98F7-1DD64CFCB60B}" type="pres">
      <dgm:prSet presAssocID="{77C9A2A1-5C6F-42D6-A9D7-208033DA5D6F}" presName="LevelTwoTextNode" presStyleLbl="node3" presStyleIdx="2" presStyleCnt="3">
        <dgm:presLayoutVars>
          <dgm:chPref val="3"/>
        </dgm:presLayoutVars>
      </dgm:prSet>
      <dgm:spPr/>
    </dgm:pt>
    <dgm:pt modelId="{65AC4BC7-228E-4BAE-B71C-6D478F8F6B12}" type="pres">
      <dgm:prSet presAssocID="{77C9A2A1-5C6F-42D6-A9D7-208033DA5D6F}" presName="level3hierChild" presStyleCnt="0"/>
      <dgm:spPr/>
    </dgm:pt>
  </dgm:ptLst>
  <dgm:cxnLst>
    <dgm:cxn modelId="{70797700-A684-4DC6-8FDB-C6E90C7FD110}" type="presOf" srcId="{2A9C8794-3140-41DD-B24E-B41D1E11E508}" destId="{86C8E487-B936-4FBF-BDA5-88B682ED3075}" srcOrd="0" destOrd="0" presId="urn:microsoft.com/office/officeart/2005/8/layout/hierarchy2"/>
    <dgm:cxn modelId="{A275CF14-B1B4-45E7-A891-538AC81D9579}" type="presOf" srcId="{1FF3A8E2-32F4-458C-92BA-FBA3B66DB2F6}" destId="{288F2D04-8A08-44EC-85DB-C976E2903D9E}" srcOrd="1" destOrd="0" presId="urn:microsoft.com/office/officeart/2005/8/layout/hierarchy2"/>
    <dgm:cxn modelId="{44B8E217-03B2-4C8F-B27E-1CB980647127}" srcId="{4BD5B15D-E8A3-45AF-B65B-588415690B7D}" destId="{2A9C8794-3140-41DD-B24E-B41D1E11E508}" srcOrd="0" destOrd="0" parTransId="{4C50516F-9029-477C-BDE2-E1A1D762B3A1}" sibTransId="{98B45177-4DB4-45C1-B889-2E49874C396B}"/>
    <dgm:cxn modelId="{CA391B3D-3BCB-4F05-8168-8B50697CEF4D}" type="presOf" srcId="{C26B782D-CEC3-4279-91D8-2B0B50BF9492}" destId="{5FA7BBC2-A9B6-4A1D-B586-BB7D923AEEFA}" srcOrd="1" destOrd="0" presId="urn:microsoft.com/office/officeart/2005/8/layout/hierarchy2"/>
    <dgm:cxn modelId="{4C5F7840-4DA7-46B8-AC4A-0BD221D39C89}" type="presOf" srcId="{08B94F8A-59E0-439A-8902-125EDA7C893B}" destId="{28838F90-57CB-421B-9B48-24347DC59DF8}" srcOrd="0" destOrd="0" presId="urn:microsoft.com/office/officeart/2005/8/layout/hierarchy2"/>
    <dgm:cxn modelId="{CD3A6D5F-B87F-4C4E-BFB2-47E640F86742}" srcId="{4BD5B15D-E8A3-45AF-B65B-588415690B7D}" destId="{77C9A2A1-5C6F-42D6-A9D7-208033DA5D6F}" srcOrd="1" destOrd="0" parTransId="{BA3BDE2A-AD3C-426B-A482-C3CE7F01F22B}" sibTransId="{DC3F200D-BC4F-47BC-8634-02EE1B52A688}"/>
    <dgm:cxn modelId="{3A1EEA60-3E84-4331-ACB7-5EB8B079C6CE}" type="presOf" srcId="{BA3BDE2A-AD3C-426B-A482-C3CE7F01F22B}" destId="{56669328-AEEE-4D9E-8C1F-6B484A30D05B}" srcOrd="0" destOrd="0" presId="urn:microsoft.com/office/officeart/2005/8/layout/hierarchy2"/>
    <dgm:cxn modelId="{7D371444-14C7-466D-9B43-BB6BEA58B6B9}" type="presOf" srcId="{88EADA0C-AA6C-402E-B8D7-480F452FC06F}" destId="{11C2FA7E-BBCC-47FE-A654-AB98B266D3AD}" srcOrd="0" destOrd="0" presId="urn:microsoft.com/office/officeart/2005/8/layout/hierarchy2"/>
    <dgm:cxn modelId="{C6157E46-290C-4757-8CE5-FC29F14A01F6}" srcId="{08B94F8A-59E0-439A-8902-125EDA7C893B}" destId="{4BD5B15D-E8A3-45AF-B65B-588415690B7D}" srcOrd="1" destOrd="0" parTransId="{832A4AFF-77DC-4A42-977D-5966D224C3F8}" sibTransId="{DB0FF187-D584-499A-8D16-E00D20120CB1}"/>
    <dgm:cxn modelId="{61BEC747-8933-4EAE-BCFB-EE0FA4038035}" srcId="{88EADA0C-AA6C-402E-B8D7-480F452FC06F}" destId="{08B94F8A-59E0-439A-8902-125EDA7C893B}" srcOrd="0" destOrd="0" parTransId="{A1980261-0885-4BB4-ACAC-175BEFC0BACA}" sibTransId="{4C3EC101-293A-4A4D-8F0B-B6BF739A7676}"/>
    <dgm:cxn modelId="{CE208249-6ED5-4B23-BD88-5EA7E765A557}" srcId="{71218C75-B71B-4505-86F7-356FD9325B3B}" destId="{E4A6088A-00C2-475D-A967-2DC7FBC28169}" srcOrd="0" destOrd="0" parTransId="{1FF3A8E2-32F4-458C-92BA-FBA3B66DB2F6}" sibTransId="{FD2BD3B0-24EB-4C0E-AC88-E9E7C3DCBF7A}"/>
    <dgm:cxn modelId="{214C476B-4DEF-45FE-A5E5-F1A1EC017DE0}" type="presOf" srcId="{832A4AFF-77DC-4A42-977D-5966D224C3F8}" destId="{1EC492FB-4DEA-41E4-AE3A-E1A846438973}" srcOrd="0" destOrd="0" presId="urn:microsoft.com/office/officeart/2005/8/layout/hierarchy2"/>
    <dgm:cxn modelId="{C43C8078-BE3E-4FCF-9032-BE2D1A5C9B11}" type="presOf" srcId="{4C50516F-9029-477C-BDE2-E1A1D762B3A1}" destId="{6645B35C-CF57-4D2A-8DFE-EDA3EB8A93C2}" srcOrd="1" destOrd="0" presId="urn:microsoft.com/office/officeart/2005/8/layout/hierarchy2"/>
    <dgm:cxn modelId="{F088F280-5FF9-4009-A9A5-249AA546648B}" type="presOf" srcId="{E4A6088A-00C2-475D-A967-2DC7FBC28169}" destId="{F720F9D4-7AB2-4517-B543-4FC3CF6A8054}" srcOrd="0" destOrd="0" presId="urn:microsoft.com/office/officeart/2005/8/layout/hierarchy2"/>
    <dgm:cxn modelId="{54DE4390-EA4D-461F-B54A-B4EBB99D1093}" type="presOf" srcId="{1FF3A8E2-32F4-458C-92BA-FBA3B66DB2F6}" destId="{9A4C6A3A-914E-473D-8CC9-C2C0DE070DD6}" srcOrd="0" destOrd="0" presId="urn:microsoft.com/office/officeart/2005/8/layout/hierarchy2"/>
    <dgm:cxn modelId="{F6B2DA9E-2823-463D-8F3B-DA0F6A50B911}" type="presOf" srcId="{BA3BDE2A-AD3C-426B-A482-C3CE7F01F22B}" destId="{F948717F-38CE-4BD4-8D9D-E53A8DDFD87A}" srcOrd="1" destOrd="0" presId="urn:microsoft.com/office/officeart/2005/8/layout/hierarchy2"/>
    <dgm:cxn modelId="{D1F81AB4-20FB-4AD4-938D-9314EE4B1D2D}" srcId="{08B94F8A-59E0-439A-8902-125EDA7C893B}" destId="{71218C75-B71B-4505-86F7-356FD9325B3B}" srcOrd="0" destOrd="0" parTransId="{C26B782D-CEC3-4279-91D8-2B0B50BF9492}" sibTransId="{570DD138-16FF-4A30-A887-ADA168ACC2D1}"/>
    <dgm:cxn modelId="{D9D774BD-27B5-4A6E-AF70-7DA067EB5FE3}" type="presOf" srcId="{4C50516F-9029-477C-BDE2-E1A1D762B3A1}" destId="{FB3864E7-68B3-4115-87BB-AF46116D1D1F}" srcOrd="0" destOrd="0" presId="urn:microsoft.com/office/officeart/2005/8/layout/hierarchy2"/>
    <dgm:cxn modelId="{40EC33C4-E6E0-49A7-B54E-65338D38CA0A}" type="presOf" srcId="{71218C75-B71B-4505-86F7-356FD9325B3B}" destId="{68480EF7-C298-4C6C-B2AA-9BBC8FF1018C}" srcOrd="0" destOrd="0" presId="urn:microsoft.com/office/officeart/2005/8/layout/hierarchy2"/>
    <dgm:cxn modelId="{1F918DE5-26F8-493D-8DB3-66BE3EEEBF8A}" type="presOf" srcId="{C26B782D-CEC3-4279-91D8-2B0B50BF9492}" destId="{26915D61-B503-403C-BA9A-C227D7135731}" srcOrd="0" destOrd="0" presId="urn:microsoft.com/office/officeart/2005/8/layout/hierarchy2"/>
    <dgm:cxn modelId="{DBCAE8E6-09F8-4B14-84BF-94AF4CF25992}" type="presOf" srcId="{832A4AFF-77DC-4A42-977D-5966D224C3F8}" destId="{F6DE35B5-4A2D-409B-BCF6-9536D1F0CAFD}" srcOrd="1" destOrd="0" presId="urn:microsoft.com/office/officeart/2005/8/layout/hierarchy2"/>
    <dgm:cxn modelId="{F457FFF8-54B4-455E-AE2F-D34E22FDB60A}" type="presOf" srcId="{4BD5B15D-E8A3-45AF-B65B-588415690B7D}" destId="{48A68D7F-8250-4ED4-A0B1-B97C246CE6C3}" srcOrd="0" destOrd="0" presId="urn:microsoft.com/office/officeart/2005/8/layout/hierarchy2"/>
    <dgm:cxn modelId="{EA9F27FB-7409-4319-B90E-1BAC8B7101A2}" type="presOf" srcId="{77C9A2A1-5C6F-42D6-A9D7-208033DA5D6F}" destId="{6CF0213B-401A-404A-98F7-1DD64CFCB60B}" srcOrd="0" destOrd="0" presId="urn:microsoft.com/office/officeart/2005/8/layout/hierarchy2"/>
    <dgm:cxn modelId="{4AA29D83-9A2E-4ADB-952C-29C4E0095883}" type="presParOf" srcId="{11C2FA7E-BBCC-47FE-A654-AB98B266D3AD}" destId="{B27C1E8D-92F9-4EFE-B04D-57993B685717}" srcOrd="0" destOrd="0" presId="urn:microsoft.com/office/officeart/2005/8/layout/hierarchy2"/>
    <dgm:cxn modelId="{40F353A5-65EC-45BB-930E-92BBFAA77339}" type="presParOf" srcId="{B27C1E8D-92F9-4EFE-B04D-57993B685717}" destId="{28838F90-57CB-421B-9B48-24347DC59DF8}" srcOrd="0" destOrd="0" presId="urn:microsoft.com/office/officeart/2005/8/layout/hierarchy2"/>
    <dgm:cxn modelId="{99185524-412B-4738-9494-8834C64B1D8A}" type="presParOf" srcId="{B27C1E8D-92F9-4EFE-B04D-57993B685717}" destId="{218EDBAD-0419-4872-9358-5D3665976A1C}" srcOrd="1" destOrd="0" presId="urn:microsoft.com/office/officeart/2005/8/layout/hierarchy2"/>
    <dgm:cxn modelId="{7CF22921-4DA7-4BA6-B1F8-F0F730BC2349}" type="presParOf" srcId="{218EDBAD-0419-4872-9358-5D3665976A1C}" destId="{26915D61-B503-403C-BA9A-C227D7135731}" srcOrd="0" destOrd="0" presId="urn:microsoft.com/office/officeart/2005/8/layout/hierarchy2"/>
    <dgm:cxn modelId="{9D150BC7-7C74-43F0-876B-AA22936BFA15}" type="presParOf" srcId="{26915D61-B503-403C-BA9A-C227D7135731}" destId="{5FA7BBC2-A9B6-4A1D-B586-BB7D923AEEFA}" srcOrd="0" destOrd="0" presId="urn:microsoft.com/office/officeart/2005/8/layout/hierarchy2"/>
    <dgm:cxn modelId="{15A5D3B6-EBB4-41E0-8E3F-E1E6509D34BC}" type="presParOf" srcId="{218EDBAD-0419-4872-9358-5D3665976A1C}" destId="{7804FFC5-4354-4D64-B086-4889CF7A5F59}" srcOrd="1" destOrd="0" presId="urn:microsoft.com/office/officeart/2005/8/layout/hierarchy2"/>
    <dgm:cxn modelId="{FF3D9CE5-E289-49A2-85AE-74151FD06576}" type="presParOf" srcId="{7804FFC5-4354-4D64-B086-4889CF7A5F59}" destId="{68480EF7-C298-4C6C-B2AA-9BBC8FF1018C}" srcOrd="0" destOrd="0" presId="urn:microsoft.com/office/officeart/2005/8/layout/hierarchy2"/>
    <dgm:cxn modelId="{7B097050-2EEB-47A0-A44D-B14378FB928E}" type="presParOf" srcId="{7804FFC5-4354-4D64-B086-4889CF7A5F59}" destId="{472099E6-8BB2-48F8-AF24-FC528BAC4FA6}" srcOrd="1" destOrd="0" presId="urn:microsoft.com/office/officeart/2005/8/layout/hierarchy2"/>
    <dgm:cxn modelId="{C55BD5A3-DBDA-4D21-95C2-E4182F647453}" type="presParOf" srcId="{472099E6-8BB2-48F8-AF24-FC528BAC4FA6}" destId="{9A4C6A3A-914E-473D-8CC9-C2C0DE070DD6}" srcOrd="0" destOrd="0" presId="urn:microsoft.com/office/officeart/2005/8/layout/hierarchy2"/>
    <dgm:cxn modelId="{628FEC36-3183-49C8-A4D1-0AE68346D770}" type="presParOf" srcId="{9A4C6A3A-914E-473D-8CC9-C2C0DE070DD6}" destId="{288F2D04-8A08-44EC-85DB-C976E2903D9E}" srcOrd="0" destOrd="0" presId="urn:microsoft.com/office/officeart/2005/8/layout/hierarchy2"/>
    <dgm:cxn modelId="{C1EA7E5A-1724-4417-B1CC-E8F59E69F468}" type="presParOf" srcId="{472099E6-8BB2-48F8-AF24-FC528BAC4FA6}" destId="{720BF2C0-812D-488D-9B03-0564C398B4A1}" srcOrd="1" destOrd="0" presId="urn:microsoft.com/office/officeart/2005/8/layout/hierarchy2"/>
    <dgm:cxn modelId="{1B6B2221-4A8F-4858-BCD6-09AE6B0BAC61}" type="presParOf" srcId="{720BF2C0-812D-488D-9B03-0564C398B4A1}" destId="{F720F9D4-7AB2-4517-B543-4FC3CF6A8054}" srcOrd="0" destOrd="0" presId="urn:microsoft.com/office/officeart/2005/8/layout/hierarchy2"/>
    <dgm:cxn modelId="{7C637F12-313E-4C53-AD3F-AE4526DA720A}" type="presParOf" srcId="{720BF2C0-812D-488D-9B03-0564C398B4A1}" destId="{E4F539E2-4B85-4CF3-BEF5-6372E64FE125}" srcOrd="1" destOrd="0" presId="urn:microsoft.com/office/officeart/2005/8/layout/hierarchy2"/>
    <dgm:cxn modelId="{7EC2D9D5-9079-4C64-AD4C-B179BBB6D1C2}" type="presParOf" srcId="{218EDBAD-0419-4872-9358-5D3665976A1C}" destId="{1EC492FB-4DEA-41E4-AE3A-E1A846438973}" srcOrd="2" destOrd="0" presId="urn:microsoft.com/office/officeart/2005/8/layout/hierarchy2"/>
    <dgm:cxn modelId="{9B3B94D0-F8C5-4F74-9079-D13D36E41D34}" type="presParOf" srcId="{1EC492FB-4DEA-41E4-AE3A-E1A846438973}" destId="{F6DE35B5-4A2D-409B-BCF6-9536D1F0CAFD}" srcOrd="0" destOrd="0" presId="urn:microsoft.com/office/officeart/2005/8/layout/hierarchy2"/>
    <dgm:cxn modelId="{15F69DC1-C810-47AC-936B-A0A27649A971}" type="presParOf" srcId="{218EDBAD-0419-4872-9358-5D3665976A1C}" destId="{0B0082FD-A45F-44AA-8352-A994E8118771}" srcOrd="3" destOrd="0" presId="urn:microsoft.com/office/officeart/2005/8/layout/hierarchy2"/>
    <dgm:cxn modelId="{71542E9C-4F27-4017-A4DB-1D3095E73E94}" type="presParOf" srcId="{0B0082FD-A45F-44AA-8352-A994E8118771}" destId="{48A68D7F-8250-4ED4-A0B1-B97C246CE6C3}" srcOrd="0" destOrd="0" presId="urn:microsoft.com/office/officeart/2005/8/layout/hierarchy2"/>
    <dgm:cxn modelId="{022F1755-A261-4970-88FB-3995C1C23F39}" type="presParOf" srcId="{0B0082FD-A45F-44AA-8352-A994E8118771}" destId="{4B8F1B00-58DD-446F-A0E2-0D6942FD79D0}" srcOrd="1" destOrd="0" presId="urn:microsoft.com/office/officeart/2005/8/layout/hierarchy2"/>
    <dgm:cxn modelId="{ABCBA34D-347D-4F9F-96E9-A9805BF5ECD8}" type="presParOf" srcId="{4B8F1B00-58DD-446F-A0E2-0D6942FD79D0}" destId="{FB3864E7-68B3-4115-87BB-AF46116D1D1F}" srcOrd="0" destOrd="0" presId="urn:microsoft.com/office/officeart/2005/8/layout/hierarchy2"/>
    <dgm:cxn modelId="{E6FEEBB5-15B8-4913-A437-8DC4669501D7}" type="presParOf" srcId="{FB3864E7-68B3-4115-87BB-AF46116D1D1F}" destId="{6645B35C-CF57-4D2A-8DFE-EDA3EB8A93C2}" srcOrd="0" destOrd="0" presId="urn:microsoft.com/office/officeart/2005/8/layout/hierarchy2"/>
    <dgm:cxn modelId="{FEBB8D6F-3469-4896-B1D2-C64729F9B1D7}" type="presParOf" srcId="{4B8F1B00-58DD-446F-A0E2-0D6942FD79D0}" destId="{AB9CB241-0CA4-4F19-A004-6857FC313B96}" srcOrd="1" destOrd="0" presId="urn:microsoft.com/office/officeart/2005/8/layout/hierarchy2"/>
    <dgm:cxn modelId="{AE2E371F-BA45-4DCE-8C8E-665E0543778A}" type="presParOf" srcId="{AB9CB241-0CA4-4F19-A004-6857FC313B96}" destId="{86C8E487-B936-4FBF-BDA5-88B682ED3075}" srcOrd="0" destOrd="0" presId="urn:microsoft.com/office/officeart/2005/8/layout/hierarchy2"/>
    <dgm:cxn modelId="{4F5E80E9-597C-41F8-8E98-0D1F53311288}" type="presParOf" srcId="{AB9CB241-0CA4-4F19-A004-6857FC313B96}" destId="{14C72B87-8A18-4FC3-B188-B7BDBA8E7D88}" srcOrd="1" destOrd="0" presId="urn:microsoft.com/office/officeart/2005/8/layout/hierarchy2"/>
    <dgm:cxn modelId="{6B294AC2-AF9A-4912-84B5-995F9CB5494E}" type="presParOf" srcId="{4B8F1B00-58DD-446F-A0E2-0D6942FD79D0}" destId="{56669328-AEEE-4D9E-8C1F-6B484A30D05B}" srcOrd="2" destOrd="0" presId="urn:microsoft.com/office/officeart/2005/8/layout/hierarchy2"/>
    <dgm:cxn modelId="{4BECAED2-8F95-41A9-8472-F5A83D7E8E54}" type="presParOf" srcId="{56669328-AEEE-4D9E-8C1F-6B484A30D05B}" destId="{F948717F-38CE-4BD4-8D9D-E53A8DDFD87A}" srcOrd="0" destOrd="0" presId="urn:microsoft.com/office/officeart/2005/8/layout/hierarchy2"/>
    <dgm:cxn modelId="{1B937EE3-9D2C-4803-A2CE-622A7FDD886C}" type="presParOf" srcId="{4B8F1B00-58DD-446F-A0E2-0D6942FD79D0}" destId="{A010D564-F62F-4311-810E-DAB1FD228670}" srcOrd="3" destOrd="0" presId="urn:microsoft.com/office/officeart/2005/8/layout/hierarchy2"/>
    <dgm:cxn modelId="{31E3CDBB-8320-4D48-A85D-201957ED8A98}" type="presParOf" srcId="{A010D564-F62F-4311-810E-DAB1FD228670}" destId="{6CF0213B-401A-404A-98F7-1DD64CFCB60B}" srcOrd="0" destOrd="0" presId="urn:microsoft.com/office/officeart/2005/8/layout/hierarchy2"/>
    <dgm:cxn modelId="{FF6EFACB-C67A-42C0-A9E8-6634F7577AEF}" type="presParOf" srcId="{A010D564-F62F-4311-810E-DAB1FD228670}" destId="{65AC4BC7-228E-4BAE-B71C-6D478F8F6B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文本分类</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2136" y="1831575"/>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848628"/>
        <a:ext cx="122780" cy="119368"/>
      </dsp:txXfrm>
    </dsp:sp>
    <dsp:sp modelId="{1F0BD8E5-EC2F-45C6-88A9-672B0AD75965}">
      <dsp:nvSpPr>
        <dsp:cNvPr id="0" name=""/>
        <dsp:cNvSpPr/>
      </dsp:nvSpPr>
      <dsp:spPr>
        <a:xfrm>
          <a:off x="-98904" y="2047576"/>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0965"/>
        <a:ext cx="4285831" cy="4303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AEE0B-7085-4993-AA0E-FB2F52D4ADFF}">
      <dsp:nvSpPr>
        <dsp:cNvPr id="0" name=""/>
        <dsp:cNvSpPr/>
      </dsp:nvSpPr>
      <dsp:spPr>
        <a:xfrm>
          <a:off x="0" y="447675"/>
          <a:ext cx="4041775" cy="404177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32598-DAA4-4ED0-BE56-F463A33EEB01}">
      <dsp:nvSpPr>
        <dsp:cNvPr id="0" name=""/>
        <dsp:cNvSpPr/>
      </dsp:nvSpPr>
      <dsp:spPr>
        <a:xfrm>
          <a:off x="262715"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算法</a:t>
          </a:r>
          <a:r>
            <a:rPr lang="zh-CN" altLang="en-US" sz="1800" kern="1200" dirty="0"/>
            <a:t>（</a:t>
          </a:r>
          <a:r>
            <a:rPr lang="en-US" altLang="zh-CN" sz="1800" kern="1200" dirty="0"/>
            <a:t>Algorithm</a:t>
          </a:r>
          <a:r>
            <a:rPr lang="zh-CN" altLang="en-US" sz="1800" kern="1200" dirty="0"/>
            <a:t>）</a:t>
          </a:r>
          <a:endParaRPr lang="zh-CN" sz="1800" kern="1200" dirty="0"/>
        </a:p>
      </dsp:txBody>
      <dsp:txXfrm>
        <a:off x="341636" y="789311"/>
        <a:ext cx="1458868" cy="1458868"/>
      </dsp:txXfrm>
    </dsp:sp>
    <dsp:sp modelId="{374CB0BF-AB50-475F-B1A7-954FCE4F45C9}">
      <dsp:nvSpPr>
        <dsp:cNvPr id="0" name=""/>
        <dsp:cNvSpPr/>
      </dsp:nvSpPr>
      <dsp:spPr>
        <a:xfrm>
          <a:off x="2162349"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场景（</a:t>
          </a:r>
          <a:r>
            <a:rPr lang="en-US" altLang="zh-CN" sz="1800" kern="1200" dirty="0"/>
            <a:t>Business</a:t>
          </a:r>
          <a:r>
            <a:rPr lang="zh-CN" altLang="en-US" sz="1800" kern="1200" dirty="0"/>
            <a:t>）</a:t>
          </a:r>
          <a:endParaRPr lang="zh-CN" sz="1800" kern="1200" dirty="0"/>
        </a:p>
      </dsp:txBody>
      <dsp:txXfrm>
        <a:off x="2241270" y="789311"/>
        <a:ext cx="1458868" cy="1458868"/>
      </dsp:txXfrm>
    </dsp:sp>
    <dsp:sp modelId="{9CFCA6B1-4C2B-4EE4-806F-A9E4D2702156}">
      <dsp:nvSpPr>
        <dsp:cNvPr id="0" name=""/>
        <dsp:cNvSpPr/>
      </dsp:nvSpPr>
      <dsp:spPr>
        <a:xfrm>
          <a:off x="262715"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计算</a:t>
          </a:r>
          <a:r>
            <a:rPr lang="zh-CN" altLang="en-US" sz="1800" kern="1200" dirty="0"/>
            <a:t>（</a:t>
          </a:r>
          <a:r>
            <a:rPr lang="en-US" altLang="zh-CN" sz="1400" kern="1200" dirty="0"/>
            <a:t>Computation</a:t>
          </a:r>
          <a:r>
            <a:rPr lang="zh-CN" altLang="en-US" sz="1800" kern="1200" dirty="0"/>
            <a:t>）</a:t>
          </a:r>
          <a:endParaRPr lang="zh-CN" sz="1800" kern="1200" dirty="0"/>
        </a:p>
      </dsp:txBody>
      <dsp:txXfrm>
        <a:off x="341636" y="2688945"/>
        <a:ext cx="1458868" cy="1458868"/>
      </dsp:txXfrm>
    </dsp:sp>
    <dsp:sp modelId="{1E084CFF-45A3-4FBF-9F30-8B07C3068E8A}">
      <dsp:nvSpPr>
        <dsp:cNvPr id="0" name=""/>
        <dsp:cNvSpPr/>
      </dsp:nvSpPr>
      <dsp:spPr>
        <a:xfrm>
          <a:off x="2162349"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数据</a:t>
          </a:r>
          <a:endParaRPr lang="en-US" altLang="zh-CN" sz="1800" kern="1200" dirty="0"/>
        </a:p>
        <a:p>
          <a:pPr marL="0" lvl="0" indent="0" algn="ctr" defTabSz="800100" rtl="0">
            <a:lnSpc>
              <a:spcPct val="90000"/>
            </a:lnSpc>
            <a:spcBef>
              <a:spcPct val="0"/>
            </a:spcBef>
            <a:spcAft>
              <a:spcPct val="35000"/>
            </a:spcAft>
            <a:buNone/>
          </a:pPr>
          <a:r>
            <a:rPr lang="zh-CN" altLang="en-US" sz="1800" kern="1200" dirty="0"/>
            <a:t>（</a:t>
          </a:r>
          <a:r>
            <a:rPr lang="en-US" altLang="zh-CN" sz="1800" kern="1200" dirty="0"/>
            <a:t>Data</a:t>
          </a:r>
          <a:r>
            <a:rPr lang="zh-CN" altLang="en-US" sz="1800" kern="1200" dirty="0"/>
            <a:t>）</a:t>
          </a:r>
          <a:endParaRPr lang="zh-CN" sz="1800" kern="1200" dirty="0"/>
        </a:p>
      </dsp:txBody>
      <dsp:txXfrm>
        <a:off x="2241270" y="2688945"/>
        <a:ext cx="1458868" cy="14588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79" y="1018298"/>
          <a:ext cx="1678798" cy="146748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定义网络</a:t>
          </a:r>
          <a:endParaRPr lang="zh-TW" altLang="en-US" sz="2800" kern="1200" dirty="0"/>
        </a:p>
      </dsp:txBody>
      <dsp:txXfrm>
        <a:off x="842579" y="1238420"/>
        <a:ext cx="818414" cy="1027237"/>
      </dsp:txXfrm>
    </dsp:sp>
    <dsp:sp modelId="{26507422-5EB3-4794-954B-10F5496864B4}">
      <dsp:nvSpPr>
        <dsp:cNvPr id="0" name=""/>
        <dsp:cNvSpPr/>
      </dsp:nvSpPr>
      <dsp:spPr>
        <a:xfrm>
          <a:off x="3179" y="1332339"/>
          <a:ext cx="839399" cy="839399"/>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06" y="1455266"/>
        <a:ext cx="593545" cy="593545"/>
      </dsp:txXfrm>
    </dsp:sp>
    <dsp:sp modelId="{63BF4F9E-DFD3-4F32-BB83-EDA34B3186AB}">
      <dsp:nvSpPr>
        <dsp:cNvPr id="0" name=""/>
        <dsp:cNvSpPr/>
      </dsp:nvSpPr>
      <dsp:spPr>
        <a:xfrm>
          <a:off x="2626302" y="1018298"/>
          <a:ext cx="1678798" cy="1467481"/>
        </a:xfrm>
        <a:prstGeom prst="rightArrow">
          <a:avLst>
            <a:gd name="adj1" fmla="val 70000"/>
            <a:gd name="adj2" fmla="val 50000"/>
          </a:avLst>
        </a:prstGeom>
        <a:solidFill>
          <a:schemeClr val="accent4">
            <a:tint val="40000"/>
            <a:alpha val="90000"/>
            <a:hueOff val="420344"/>
            <a:satOff val="-6182"/>
            <a:lumOff val="-677"/>
            <a:alphaOff val="0"/>
          </a:schemeClr>
        </a:solidFill>
        <a:ln w="9525" cap="flat" cmpd="sng" algn="ctr">
          <a:solidFill>
            <a:schemeClr val="accent4">
              <a:tint val="40000"/>
              <a:alpha val="90000"/>
              <a:hueOff val="420344"/>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4"/>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损失函数</a:t>
          </a:r>
          <a:endParaRPr lang="zh-TW" altLang="en-US" sz="2800" kern="1200" dirty="0"/>
        </a:p>
      </dsp:txBody>
      <dsp:txXfrm>
        <a:off x="3046002" y="1238420"/>
        <a:ext cx="818414" cy="1027237"/>
      </dsp:txXfrm>
    </dsp:sp>
    <dsp:sp modelId="{BD20842E-DDAC-4D2A-81A6-5E7B3DC6A9BA}">
      <dsp:nvSpPr>
        <dsp:cNvPr id="0" name=""/>
        <dsp:cNvSpPr/>
      </dsp:nvSpPr>
      <dsp:spPr>
        <a:xfrm>
          <a:off x="2206603" y="1332339"/>
          <a:ext cx="839399" cy="839399"/>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530" y="1455266"/>
        <a:ext cx="593545" cy="593545"/>
      </dsp:txXfrm>
    </dsp:sp>
    <dsp:sp modelId="{25708548-ACE5-456A-9BB2-8335CF56201B}">
      <dsp:nvSpPr>
        <dsp:cNvPr id="0" name=""/>
        <dsp:cNvSpPr/>
      </dsp:nvSpPr>
      <dsp:spPr>
        <a:xfrm>
          <a:off x="4829726" y="1018298"/>
          <a:ext cx="1678798" cy="1467481"/>
        </a:xfrm>
        <a:prstGeom prst="rightArrow">
          <a:avLst>
            <a:gd name="adj1" fmla="val 70000"/>
            <a:gd name="adj2" fmla="val 50000"/>
          </a:avLst>
        </a:prstGeom>
        <a:solidFill>
          <a:schemeClr val="accent4">
            <a:tint val="40000"/>
            <a:alpha val="90000"/>
            <a:hueOff val="840688"/>
            <a:satOff val="-12365"/>
            <a:lumOff val="-1354"/>
            <a:alphaOff val="0"/>
          </a:schemeClr>
        </a:solidFill>
        <a:ln w="9525" cap="flat" cmpd="sng" algn="ctr">
          <a:solidFill>
            <a:schemeClr val="accent4">
              <a:tint val="40000"/>
              <a:alpha val="90000"/>
              <a:hueOff val="840688"/>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8"/>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优化</a:t>
          </a:r>
          <a:endParaRPr lang="zh-TW" altLang="en-US" sz="2800" kern="1200" dirty="0"/>
        </a:p>
      </dsp:txBody>
      <dsp:txXfrm>
        <a:off x="5249426" y="1238420"/>
        <a:ext cx="818414" cy="1027237"/>
      </dsp:txXfrm>
    </dsp:sp>
    <dsp:sp modelId="{51AD05C7-9BB6-4F43-AAA2-1D0412419A6C}">
      <dsp:nvSpPr>
        <dsp:cNvPr id="0" name=""/>
        <dsp:cNvSpPr/>
      </dsp:nvSpPr>
      <dsp:spPr>
        <a:xfrm>
          <a:off x="4410026" y="1332339"/>
          <a:ext cx="839399" cy="839399"/>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2953" y="1455266"/>
        <a:ext cx="593545" cy="5935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BA6BD-99FF-4F36-9D21-0B17453B9B70}">
      <dsp:nvSpPr>
        <dsp:cNvPr id="0" name=""/>
        <dsp:cNvSpPr/>
      </dsp:nvSpPr>
      <dsp:spPr>
        <a:xfrm>
          <a:off x="1011519" y="0"/>
          <a:ext cx="1963719" cy="1963775"/>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AEB30-739B-4C56-8D2B-36D81A119BE5}">
      <dsp:nvSpPr>
        <dsp:cNvPr id="0" name=""/>
        <dsp:cNvSpPr/>
      </dsp:nvSpPr>
      <dsp:spPr>
        <a:xfrm>
          <a:off x="1445224" y="710966"/>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外部记忆</a:t>
          </a:r>
        </a:p>
      </dsp:txBody>
      <dsp:txXfrm>
        <a:off x="1445224" y="710966"/>
        <a:ext cx="1095600" cy="547735"/>
      </dsp:txXfrm>
    </dsp:sp>
    <dsp:sp modelId="{018A8A1F-C64E-4FDB-AD4E-D0EC35EE97C9}">
      <dsp:nvSpPr>
        <dsp:cNvPr id="0" name=""/>
        <dsp:cNvSpPr/>
      </dsp:nvSpPr>
      <dsp:spPr>
        <a:xfrm>
          <a:off x="606161" y="1258702"/>
          <a:ext cx="1686984" cy="1687697"/>
        </a:xfrm>
        <a:prstGeom prst="blockArc">
          <a:avLst>
            <a:gd name="adj1" fmla="val 0"/>
            <a:gd name="adj2" fmla="val 18900000"/>
            <a:gd name="adj3" fmla="val 1274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55D0F5-E45C-49DF-B7A9-8FD8028AB267}">
      <dsp:nvSpPr>
        <dsp:cNvPr id="0" name=""/>
        <dsp:cNvSpPr/>
      </dsp:nvSpPr>
      <dsp:spPr>
        <a:xfrm>
          <a:off x="897423" y="1841500"/>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注意力</a:t>
          </a:r>
        </a:p>
      </dsp:txBody>
      <dsp:txXfrm>
        <a:off x="897423" y="1841500"/>
        <a:ext cx="1095600" cy="5477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38F90-57CB-421B-9B48-24347DC59DF8}">
      <dsp:nvSpPr>
        <dsp:cNvPr id="0" name=""/>
        <dsp:cNvSpPr/>
      </dsp:nvSpPr>
      <dsp:spPr>
        <a:xfrm>
          <a:off x="4970" y="1129491"/>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网络容量</a:t>
          </a:r>
        </a:p>
      </dsp:txBody>
      <dsp:txXfrm>
        <a:off x="36647" y="1161168"/>
        <a:ext cx="2099713" cy="1018179"/>
      </dsp:txXfrm>
    </dsp:sp>
    <dsp:sp modelId="{26915D61-B503-403C-BA9A-C227D7135731}">
      <dsp:nvSpPr>
        <dsp:cNvPr id="0" name=""/>
        <dsp:cNvSpPr/>
      </dsp:nvSpPr>
      <dsp:spPr>
        <a:xfrm rot="18770822">
          <a:off x="1964496" y="1179282"/>
          <a:ext cx="1272311" cy="49130"/>
        </a:xfrm>
        <a:custGeom>
          <a:avLst/>
          <a:gdLst/>
          <a:ahLst/>
          <a:cxnLst/>
          <a:rect l="0" t="0" r="0" b="0"/>
          <a:pathLst>
            <a:path>
              <a:moveTo>
                <a:pt x="0" y="24565"/>
              </a:moveTo>
              <a:lnTo>
                <a:pt x="1272311" y="2456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68844" y="1172039"/>
        <a:ext cx="63615" cy="63615"/>
      </dsp:txXfrm>
    </dsp:sp>
    <dsp:sp modelId="{68480EF7-C298-4C6C-B2AA-9BBC8FF1018C}">
      <dsp:nvSpPr>
        <dsp:cNvPr id="0" name=""/>
        <dsp:cNvSpPr/>
      </dsp:nvSpPr>
      <dsp:spPr>
        <a:xfrm>
          <a:off x="3033266" y="196668"/>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增加内部记忆</a:t>
          </a:r>
        </a:p>
      </dsp:txBody>
      <dsp:txXfrm>
        <a:off x="3064943" y="228345"/>
        <a:ext cx="2099713" cy="1018179"/>
      </dsp:txXfrm>
    </dsp:sp>
    <dsp:sp modelId="{9A4C6A3A-914E-473D-8CC9-C2C0DE070DD6}">
      <dsp:nvSpPr>
        <dsp:cNvPr id="0" name=""/>
        <dsp:cNvSpPr/>
      </dsp:nvSpPr>
      <dsp:spPr>
        <a:xfrm>
          <a:off x="5196333" y="712870"/>
          <a:ext cx="865227" cy="49130"/>
        </a:xfrm>
        <a:custGeom>
          <a:avLst/>
          <a:gdLst/>
          <a:ahLst/>
          <a:cxnLst/>
          <a:rect l="0" t="0" r="0" b="0"/>
          <a:pathLst>
            <a:path>
              <a:moveTo>
                <a:pt x="0" y="24565"/>
              </a:moveTo>
              <a:lnTo>
                <a:pt x="865227"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07316" y="715805"/>
        <a:ext cx="43261" cy="43261"/>
      </dsp:txXfrm>
    </dsp:sp>
    <dsp:sp modelId="{F720F9D4-7AB2-4517-B543-4FC3CF6A8054}">
      <dsp:nvSpPr>
        <dsp:cNvPr id="0" name=""/>
        <dsp:cNvSpPr/>
      </dsp:nvSpPr>
      <dsp:spPr>
        <a:xfrm>
          <a:off x="6061561" y="196668"/>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记忆单元</a:t>
          </a:r>
          <a:br>
            <a:rPr lang="en-US" altLang="zh-CN" sz="2900" kern="1200" dirty="0"/>
          </a:br>
          <a:r>
            <a:rPr lang="zh-CN" altLang="en-US" sz="2900" kern="1200" dirty="0"/>
            <a:t>隐状态</a:t>
          </a:r>
        </a:p>
      </dsp:txBody>
      <dsp:txXfrm>
        <a:off x="6093238" y="228345"/>
        <a:ext cx="2099713" cy="1018179"/>
      </dsp:txXfrm>
    </dsp:sp>
    <dsp:sp modelId="{1EC492FB-4DEA-41E4-AE3A-E1A846438973}">
      <dsp:nvSpPr>
        <dsp:cNvPr id="0" name=""/>
        <dsp:cNvSpPr/>
      </dsp:nvSpPr>
      <dsp:spPr>
        <a:xfrm rot="2829178">
          <a:off x="1964496" y="2112105"/>
          <a:ext cx="1272311" cy="49130"/>
        </a:xfrm>
        <a:custGeom>
          <a:avLst/>
          <a:gdLst/>
          <a:ahLst/>
          <a:cxnLst/>
          <a:rect l="0" t="0" r="0" b="0"/>
          <a:pathLst>
            <a:path>
              <a:moveTo>
                <a:pt x="0" y="24565"/>
              </a:moveTo>
              <a:lnTo>
                <a:pt x="1272311" y="2456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68844" y="2104862"/>
        <a:ext cx="63615" cy="63615"/>
      </dsp:txXfrm>
    </dsp:sp>
    <dsp:sp modelId="{48A68D7F-8250-4ED4-A0B1-B97C246CE6C3}">
      <dsp:nvSpPr>
        <dsp:cNvPr id="0" name=""/>
        <dsp:cNvSpPr/>
      </dsp:nvSpPr>
      <dsp:spPr>
        <a:xfrm>
          <a:off x="3033266" y="2062315"/>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引入外部记忆</a:t>
          </a:r>
        </a:p>
      </dsp:txBody>
      <dsp:txXfrm>
        <a:off x="3064943" y="2093992"/>
        <a:ext cx="2099713" cy="1018179"/>
      </dsp:txXfrm>
    </dsp:sp>
    <dsp:sp modelId="{FB3864E7-68B3-4115-87BB-AF46116D1D1F}">
      <dsp:nvSpPr>
        <dsp:cNvPr id="0" name=""/>
        <dsp:cNvSpPr/>
      </dsp:nvSpPr>
      <dsp:spPr>
        <a:xfrm rot="19457599">
          <a:off x="5096182" y="2267575"/>
          <a:ext cx="1065530" cy="49130"/>
        </a:xfrm>
        <a:custGeom>
          <a:avLst/>
          <a:gdLst/>
          <a:ahLst/>
          <a:cxnLst/>
          <a:rect l="0" t="0" r="0" b="0"/>
          <a:pathLst>
            <a:path>
              <a:moveTo>
                <a:pt x="0" y="24565"/>
              </a:moveTo>
              <a:lnTo>
                <a:pt x="1065530"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02309" y="2265502"/>
        <a:ext cx="53276" cy="53276"/>
      </dsp:txXfrm>
    </dsp:sp>
    <dsp:sp modelId="{86C8E487-B936-4FBF-BDA5-88B682ED3075}">
      <dsp:nvSpPr>
        <dsp:cNvPr id="0" name=""/>
        <dsp:cNvSpPr/>
      </dsp:nvSpPr>
      <dsp:spPr>
        <a:xfrm>
          <a:off x="6061561" y="1440433"/>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联想记忆模型</a:t>
          </a:r>
        </a:p>
      </dsp:txBody>
      <dsp:txXfrm>
        <a:off x="6093238" y="1472110"/>
        <a:ext cx="2099713" cy="1018179"/>
      </dsp:txXfrm>
    </dsp:sp>
    <dsp:sp modelId="{56669328-AEEE-4D9E-8C1F-6B484A30D05B}">
      <dsp:nvSpPr>
        <dsp:cNvPr id="0" name=""/>
        <dsp:cNvSpPr/>
      </dsp:nvSpPr>
      <dsp:spPr>
        <a:xfrm rot="2142401">
          <a:off x="5096182" y="2889457"/>
          <a:ext cx="1065530" cy="49130"/>
        </a:xfrm>
        <a:custGeom>
          <a:avLst/>
          <a:gdLst/>
          <a:ahLst/>
          <a:cxnLst/>
          <a:rect l="0" t="0" r="0" b="0"/>
          <a:pathLst>
            <a:path>
              <a:moveTo>
                <a:pt x="0" y="24565"/>
              </a:moveTo>
              <a:lnTo>
                <a:pt x="1065530"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02309" y="2887384"/>
        <a:ext cx="53276" cy="53276"/>
      </dsp:txXfrm>
    </dsp:sp>
    <dsp:sp modelId="{6CF0213B-401A-404A-98F7-1DD64CFCB60B}">
      <dsp:nvSpPr>
        <dsp:cNvPr id="0" name=""/>
        <dsp:cNvSpPr/>
      </dsp:nvSpPr>
      <dsp:spPr>
        <a:xfrm>
          <a:off x="6061561" y="2684197"/>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带地址的外部记忆</a:t>
          </a:r>
        </a:p>
      </dsp:txBody>
      <dsp:txXfrm>
        <a:off x="6093238" y="2715874"/>
        <a:ext cx="2099713" cy="10181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7-25T14:54:37.771"/>
    </inkml:context>
    <inkml:brush xml:id="br0">
      <inkml:brushProperty name="width" value="0.05292" units="cm"/>
      <inkml:brushProperty name="height" value="0.05292" units="cm"/>
      <inkml:brushProperty name="color" value="#FF0000"/>
    </inkml:brush>
  </inkml:definitions>
  <inkml:trace contextRef="#ctx0" brushRef="#br0">6465 7136 1278 0,'0'0'28'0,"-3"0"5"0,-3-3 2 0,6 3 1 0,0 0-28 0,-6-2-8 16,-3-1 0-16,9 3 0 0,-6-5 66 0,-3 2 12 16,0 0 2-16,0 1 1 0,6-1-25 0,3 3-6 15,0 0-1-15,-12-3 0 0,0 3-22 0,12 0-5 16,0 0-1-16,-6 3 0 0,1 0-13 0,5-3-8 15,0 0 8-15,0 0-8 0,3 5 0 0,-1 0-12 16,1 1 2-16,6 1 0 0,0-1 10 0,0-1-8 0,0 0 8 16,3 3-8-16,0 0 8 15,3-2 0-15,-3-1-9 0,3 0 9 0,-3 3 0 0,2-3 0 0,1 3 0 0,0-2 0 16,0 1 0-16,3-1 10 0,0 2-10 0,3-6 10 16,-3 1-10-16,-1 0 12 0,7-1-12 0,3 4 12 15,3-1-12-15,-3 3 12 0,2 0-12 0,1-3 12 16,-9 0-12-16,0 3 12 0,9-5-12 0,-1 2 12 15,-5-5-12-15,0 0 12 0,0-2-12 0,6 2 12 16,2 0-12-16,-8-3 0 0,-9-5 9 0,6 3-9 16,9 2 9-16,-1-2-9 0,-8 2 12 0,0 0-12 15,0 3 15-15,0-2-4 0,2-1-1 0,-5 3 0 16,-9 0 2-16,6 0 1 0,9 0 0 0,-9 0 0 16,-6 0 3-16,3 0 0 0,9-2 0 0,-4 2 0 15,-2 0 0-15,0 0 0 0,-6 0 0 0,9-3 0 16,6 0-4-16,-6 1-1 0,-18 2 0 0,9-3 0 15,8 0-1-15,-2 1 0 0,-6-1 0 0,0 0 0 0,-9 3-2 16,9-2-8-16,9-1 12 0,-9 0-4 16,-15 1-8-16,12-4 8 0,9 6-8 0,-3 0 8 15,-9 0 0-15,6 0-8 0,5-2 12 0,1-1-4 0,0 6-8 16,-9-3 0-16,-6 0 0 0,6-3 0 0,9 3 8 16,-3 0-8-16,-12 0 8 0,0 0-8 0,3 0 9 15,-3 0-9-15,9 3 10 0,-6-3-10 0,-3 0 12 0,0 0-3 16,9 0-1-16,-9 0 0 0,-9-3 1 0,9 3 0 15,9 0 0-15,-3 0 0 0,-6 0-9 0,6 0 12 16,-6 0-12-16,9 0 12 0,5-2-12 0,-8 2 10 16,-6 0-10-16,0 0 10 0,12-6 2 0,-3 4 1 15,-9 2 0-15,0 0 0 0,0 0 3 0,0 0 0 16,3-6 0-16,-3 6 0 0,-6 0-4 0,6 0 0 0,0 0 0 16,0 0 0-16,0 0-4 0,6-5-8 0,0-3 11 15,0 5-11-15,3 1 8 0,-9 2-8 0,0 0 0 0,0 0 0 16,18-3 0-16,-9 1 0 0,-9 2 0 0,0 0 0 15,0 0 0-15,0 0 0 0,0 0 0 0,0 0 0 16,0 0 0-16,0 0 0 0,9-3 0 0,-9 3-763 16,0 0-147-16</inkml:trace>
  <inkml:trace contextRef="#ctx0" brushRef="#br0" timeOffset="999.318">5140 7379 1278 0,'-24'-8'28'0,"15"6"5"0,0 2 2 0,1-6 1 0,-4 4-28 0,0-4-8 0,-3 4 0 0,3-1 0 16,6 0 80-16,0 1 16 0,-6-1 2 0,6 1 1 16,6 2-39-16,-6 2-8 0,0-2-2 0,6 0 0 15,0 0-40-15,0 0-10 0,0 0 0 0,0 0 0 16,0 0 0-16,0 0-11 0,0 0 3 0,9 3 0 15,0 2 8-15,0-5 0 0,3 0 0 0,0 3 8 16,3-1-8-16,0 1 0 0,0 2 8 0,-1-2-8 16,4 0 16-16,-3 2-2 0,0 0 0 0,3 1 0 15,0-1 2-15,-3 0 1 0,3-2 0 0,-1 2 0 0,4 0 2 16,6 3 0-16,0-2 0 0,-3-1 0 0,-1 3 0 16,7-3 0-16,-3 0 0 0,3 1 0 0,0-1-11 0,-4 0-8 15,1 1 9-15,0-4-9 0,0 3 10 0,2 1-10 16,-5-1 10-16,3-2-10 0,-3-3 12 0,3 5-4 15,-4-2-8-15,7-1 12 0,0-2-4 0,3 0 0 16,-4 0-8-16,1 0 12 0,-3 3-2 0,3-3-1 16,0 0 0-16,-1 0 0 0,-5 0 0 0,3 0 0 15,0-3 0-15,0 1 0 0,-4 2 4 0,4-3 1 16,3-2 0-16,0 2 0 0,5 0-6 0,-2 3 0 16,0-2-8-16,0-4 12 0,2 4-1 0,-5-3-1 15,0-1 0-15,0 4 0 0,-4-4-2 0,1 1 0 0,3 2 0 16,-3-2 0-16,0 2 3 0,2 1 0 0,1-3 0 15,3 2 0-15,3-2-11 0,2-1 0 0,-5 1 0 0,0 2 0 16,-3 1 0-16,-1-1 0 0,1-5 0 0,0 3 0 16,-12 2 0-16,8-2 0 0,4 0 0 0,0 2 0 15,-9-5 0-15,9 5 0 0,5-2 0 0,1 2 0 16,3-2 0-16,-6 2 0 0,-10 1 0 0,4 2 8 16,6 0-8-16,-3 0 12 0,-7 0-12 0,-5 0 12 15,0 2-12-15,0 1 0 0,6-6 0 0,-9 3-11 16,-15 0 11-16,15 0 0 0,8-2 0 0,-2 2 0 15,-15 0 0-15,12 0 0 0,3-3 8 0,0 3-8 16,3 0 8-16,-7-2-8 0,-8 2 10 0,12 0-10 16,6-3 17-16,-6 0-2 0,-9 1-1 0,0 2 0 15,8 0-6-15,-5 0 0 0,0-3-8 0,-6 0 12 0,0 3-4 0,3-2-8 16,3 2 11-16,-3-3-11 0,-12 3 8 0,9-3-8 16,6 1 0-16,-3-1 0 0,-4 0 0 0,1 3 10 15,0 0-10-15,0 0 8 0,3-2-8 0,-3-1 0 16,-9 3 9-16,6-5-9 0,9-3 0 0,-6 0 9 15,-9 0-9-15,3 3 0 0,0-1 0 0,0 4 0 16,-3 2 0-16,0 0 0 16,-6-5-24-16,6-3-11 0,9 0-2 0,-6 0-702 15,-3 0-140-15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5/15/2019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42</a:t>
            </a:fld>
            <a:endParaRPr lang="en-US" altLang="zh-CN"/>
          </a:p>
        </p:txBody>
      </p:sp>
    </p:spTree>
    <p:extLst>
      <p:ext uri="{BB962C8B-B14F-4D97-AF65-F5344CB8AC3E}">
        <p14:creationId xmlns:p14="http://schemas.microsoft.com/office/powerpoint/2010/main" val="1246348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44</a:t>
            </a:fld>
            <a:endParaRPr lang="en-US" altLang="zh-CN"/>
          </a:p>
        </p:txBody>
      </p:sp>
    </p:spTree>
    <p:extLst>
      <p:ext uri="{BB962C8B-B14F-4D97-AF65-F5344CB8AC3E}">
        <p14:creationId xmlns:p14="http://schemas.microsoft.com/office/powerpoint/2010/main" val="327225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某种程度上比机器学习更简单</a:t>
            </a:r>
            <a:endParaRPr lang="en-US" altLang="zh-TW"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Even alpha go using this approach.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I hope you are not too disappointed :p</a:t>
            </a:r>
            <a:endParaRPr lang="zh-TW"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46</a:t>
            </a:fld>
            <a:endParaRPr lang="zh-TW" altLang="en-US"/>
          </a:p>
        </p:txBody>
      </p:sp>
    </p:spTree>
    <p:extLst>
      <p:ext uri="{BB962C8B-B14F-4D97-AF65-F5344CB8AC3E}">
        <p14:creationId xmlns:p14="http://schemas.microsoft.com/office/powerpoint/2010/main" val="327949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47</a:t>
            </a:fld>
            <a:endParaRPr lang="en-US" altLang="zh-CN"/>
          </a:p>
        </p:txBody>
      </p:sp>
    </p:spTree>
    <p:extLst>
      <p:ext uri="{BB962C8B-B14F-4D97-AF65-F5344CB8AC3E}">
        <p14:creationId xmlns:p14="http://schemas.microsoft.com/office/powerpoint/2010/main" val="296614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49</a:t>
            </a:fld>
            <a:endParaRPr lang="en-US" altLang="zh-CN"/>
          </a:p>
        </p:txBody>
      </p:sp>
    </p:spTree>
    <p:extLst>
      <p:ext uri="{BB962C8B-B14F-4D97-AF65-F5344CB8AC3E}">
        <p14:creationId xmlns:p14="http://schemas.microsoft.com/office/powerpoint/2010/main" val="216310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A46D6447-E276-2A4C-AA6B-3058D8D81FDB}" type="slidenum">
              <a:rPr lang="en-US" smtClean="0"/>
              <a:t>58</a:t>
            </a:fld>
            <a:endParaRPr lang="en-US"/>
          </a:p>
        </p:txBody>
      </p:sp>
    </p:spTree>
    <p:extLst>
      <p:ext uri="{BB962C8B-B14F-4D97-AF65-F5344CB8AC3E}">
        <p14:creationId xmlns:p14="http://schemas.microsoft.com/office/powerpoint/2010/main" val="4133620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59</a:t>
            </a:fld>
            <a:endParaRPr lang="zh-TW" altLang="en-US"/>
          </a:p>
        </p:txBody>
      </p:sp>
    </p:spTree>
    <p:extLst>
      <p:ext uri="{BB962C8B-B14F-4D97-AF65-F5344CB8AC3E}">
        <p14:creationId xmlns:p14="http://schemas.microsoft.com/office/powerpoint/2010/main" val="3856273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60</a:t>
            </a:fld>
            <a:endParaRPr lang="zh-TW" altLang="en-US"/>
          </a:p>
        </p:txBody>
      </p:sp>
    </p:spTree>
    <p:extLst>
      <p:ext uri="{BB962C8B-B14F-4D97-AF65-F5344CB8AC3E}">
        <p14:creationId xmlns:p14="http://schemas.microsoft.com/office/powerpoint/2010/main" val="303706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感受野主要是指听觉系统、本体感觉系统和视觉系统中神经元的一些性质。</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66</a:t>
            </a:fld>
            <a:endParaRPr lang="en-US" altLang="zh-CN"/>
          </a:p>
        </p:txBody>
      </p:sp>
    </p:spTree>
    <p:extLst>
      <p:ext uri="{BB962C8B-B14F-4D97-AF65-F5344CB8AC3E}">
        <p14:creationId xmlns:p14="http://schemas.microsoft.com/office/powerpoint/2010/main" val="3105795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111</a:t>
            </a:fld>
            <a:endParaRPr lang="zh-TW" altLang="en-US"/>
          </a:p>
        </p:txBody>
      </p:sp>
    </p:spTree>
    <p:extLst>
      <p:ext uri="{BB962C8B-B14F-4D97-AF65-F5344CB8AC3E}">
        <p14:creationId xmlns:p14="http://schemas.microsoft.com/office/powerpoint/2010/main" val="341903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）会议。在这次会议上，“人工智能”被提出并作为本研究领域的名称。同时，人工智能研究的使命也得以确定。</a:t>
            </a:r>
            <a:r>
              <a:rPr lang="en-US" altLang="zh-CN" dirty="0"/>
              <a:t>John McCarthy</a:t>
            </a:r>
            <a:r>
              <a:rPr lang="zh-CN" altLang="en-US" dirty="0"/>
              <a:t>提出了人工智能的定义：人工智能就是要让机器的行为看起来就象是人所表现出的智能行为一样。</a:t>
            </a:r>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3</a:t>
            </a:fld>
            <a:endParaRPr lang="en-US" altLang="zh-CN"/>
          </a:p>
        </p:txBody>
      </p:sp>
    </p:spTree>
    <p:extLst>
      <p:ext uri="{BB962C8B-B14F-4D97-AF65-F5344CB8AC3E}">
        <p14:creationId xmlns:p14="http://schemas.microsoft.com/office/powerpoint/2010/main" val="30202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112</a:t>
            </a:fld>
            <a:endParaRPr lang="zh-TW" altLang="en-US"/>
          </a:p>
        </p:txBody>
      </p:sp>
    </p:spTree>
    <p:extLst>
      <p:ext uri="{BB962C8B-B14F-4D97-AF65-F5344CB8AC3E}">
        <p14:creationId xmlns:p14="http://schemas.microsoft.com/office/powerpoint/2010/main" val="135560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113</a:t>
            </a:fld>
            <a:endParaRPr lang="zh-TW" altLang="en-US"/>
          </a:p>
        </p:txBody>
      </p:sp>
    </p:spTree>
    <p:extLst>
      <p:ext uri="{BB962C8B-B14F-4D97-AF65-F5344CB8AC3E}">
        <p14:creationId xmlns:p14="http://schemas.microsoft.com/office/powerpoint/2010/main" val="2763057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121</a:t>
            </a:fld>
            <a:endParaRPr lang="en-US" altLang="zh-CN"/>
          </a:p>
        </p:txBody>
      </p:sp>
    </p:spTree>
    <p:extLst>
      <p:ext uri="{BB962C8B-B14F-4D97-AF65-F5344CB8AC3E}">
        <p14:creationId xmlns:p14="http://schemas.microsoft.com/office/powerpoint/2010/main" val="91241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122</a:t>
            </a:fld>
            <a:endParaRPr lang="en-US" altLang="zh-CN"/>
          </a:p>
        </p:txBody>
      </p:sp>
    </p:spTree>
    <p:extLst>
      <p:ext uri="{BB962C8B-B14F-4D97-AF65-F5344CB8AC3E}">
        <p14:creationId xmlns:p14="http://schemas.microsoft.com/office/powerpoint/2010/main" val="2797147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123</a:t>
            </a:fld>
            <a:endParaRPr lang="en-US" altLang="zh-CN"/>
          </a:p>
        </p:txBody>
      </p:sp>
    </p:spTree>
    <p:extLst>
      <p:ext uri="{BB962C8B-B14F-4D97-AF65-F5344CB8AC3E}">
        <p14:creationId xmlns:p14="http://schemas.microsoft.com/office/powerpoint/2010/main" val="2579998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125</a:t>
            </a:fld>
            <a:endParaRPr lang="en-US" altLang="zh-CN"/>
          </a:p>
        </p:txBody>
      </p:sp>
    </p:spTree>
    <p:extLst>
      <p:ext uri="{BB962C8B-B14F-4D97-AF65-F5344CB8AC3E}">
        <p14:creationId xmlns:p14="http://schemas.microsoft.com/office/powerpoint/2010/main" val="1962731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简单循环神经网络存在长期依赖问题</a:t>
            </a:r>
            <a:endParaRPr lang="en-US" altLang="zh-CN" dirty="0"/>
          </a:p>
          <a:p>
            <a:pPr lvl="1"/>
            <a:r>
              <a:rPr lang="zh-CN" altLang="en-US" dirty="0"/>
              <a:t>（</a:t>
            </a:r>
            <a:r>
              <a:rPr lang="en-US" altLang="zh-CN" dirty="0"/>
              <a:t> LSTM</a:t>
            </a:r>
            <a:r>
              <a:rPr lang="zh-CN" altLang="en-US" dirty="0"/>
              <a:t>网络）引入一个近似线性依赖的记忆单元来存储远距离的信息。</a:t>
            </a:r>
            <a:endParaRPr lang="en-US" altLang="zh-CN" dirty="0"/>
          </a:p>
          <a:p>
            <a:pPr lvl="1"/>
            <a:r>
              <a:rPr lang="zh-CN" altLang="en-US" dirty="0"/>
              <a:t>记忆单元的存储能力和其大小相关。如果增加记忆单元的大小，网络的参数也随之增加。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131</a:t>
            </a:fld>
            <a:endParaRPr lang="en-US" altLang="zh-CN"/>
          </a:p>
        </p:txBody>
      </p:sp>
    </p:spTree>
    <p:extLst>
      <p:ext uri="{BB962C8B-B14F-4D97-AF65-F5344CB8AC3E}">
        <p14:creationId xmlns:p14="http://schemas.microsoft.com/office/powerpoint/2010/main" val="2646626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在玻尔兹曼机中，每个变量</a:t>
            </a:r>
            <a:r>
              <a:rPr lang="en-US" altLang="zh-CN" dirty="0"/>
              <a:t>X </a:t>
            </a:r>
            <a:r>
              <a:rPr lang="en-US" altLang="zh-CN" dirty="0" err="1"/>
              <a:t>i</a:t>
            </a:r>
            <a:r>
              <a:rPr lang="en-US" altLang="zh-CN" dirty="0"/>
              <a:t> </a:t>
            </a:r>
            <a:r>
              <a:rPr lang="zh-CN" altLang="en-US" dirty="0"/>
              <a:t>可以解释为是否接受一个基本假设</a:t>
            </a:r>
            <a:r>
              <a:rPr lang="en-US" altLang="zh-CN" dirty="0"/>
              <a:t>[Ackley</a:t>
            </a:r>
          </a:p>
          <a:p>
            <a:r>
              <a:rPr lang="en-US" altLang="zh-CN" dirty="0"/>
              <a:t>et al., 1985]</a:t>
            </a:r>
            <a:r>
              <a:rPr lang="zh-CN" altLang="en-US" dirty="0"/>
              <a:t>，其取值为</a:t>
            </a:r>
            <a:r>
              <a:rPr lang="en-US" altLang="zh-CN" dirty="0"/>
              <a:t>1</a:t>
            </a:r>
            <a:r>
              <a:rPr lang="zh-CN" altLang="en-US" dirty="0"/>
              <a:t>或</a:t>
            </a:r>
            <a:r>
              <a:rPr lang="en-US" altLang="zh-CN" dirty="0"/>
              <a:t>0</a:t>
            </a:r>
            <a:r>
              <a:rPr lang="zh-CN" altLang="en-US" dirty="0"/>
              <a:t>分别表示系统接受或拒绝该假设。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165</a:t>
            </a:fld>
            <a:endParaRPr lang="en-US" altLang="zh-CN"/>
          </a:p>
        </p:txBody>
      </p:sp>
    </p:spTree>
    <p:extLst>
      <p:ext uri="{BB962C8B-B14F-4D97-AF65-F5344CB8AC3E}">
        <p14:creationId xmlns:p14="http://schemas.microsoft.com/office/powerpoint/2010/main" val="2474365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为了有效地训练深度信念网络，我们将每一层的</a:t>
            </a:r>
            <a:r>
              <a:rPr lang="en-US" altLang="zh-CN" dirty="0"/>
              <a:t>sigmoid</a:t>
            </a:r>
            <a:r>
              <a:rPr lang="zh-CN" altLang="en-US" dirty="0"/>
              <a:t>信念网络转换为受限玻尔兹曼机。</a:t>
            </a:r>
          </a:p>
          <a:p>
            <a:r>
              <a:rPr lang="zh-CN" altLang="en-US" dirty="0"/>
              <a:t>这样，深度信念网络可以看作是由多个受限玻尔兹曼机从下到上进行堆叠，每一层受限玻尔兹曼机的隐层作为上一层受限玻尔兹曼机的可见层。</a:t>
            </a:r>
          </a:p>
          <a:p>
            <a:r>
              <a:rPr lang="zh-CN" altLang="en-US" dirty="0"/>
              <a:t>进一步地，深度信念网络可以采用逐层训练的方式来快速训练，即从最底层开始，每次只训练一层，直到最后一层。</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172</a:t>
            </a:fld>
            <a:endParaRPr lang="en-US" altLang="zh-CN"/>
          </a:p>
        </p:txBody>
      </p:sp>
    </p:spTree>
    <p:extLst>
      <p:ext uri="{BB962C8B-B14F-4D97-AF65-F5344CB8AC3E}">
        <p14:creationId xmlns:p14="http://schemas.microsoft.com/office/powerpoint/2010/main" val="1165403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一般为了简化模型，假设隐变量先验分布</a:t>
            </a:r>
            <a:r>
              <a:rPr lang="en-US" altLang="zh-CN" dirty="0"/>
              <a:t>p(</a:t>
            </a:r>
            <a:r>
              <a:rPr lang="en-US" altLang="zh-CN" dirty="0" err="1"/>
              <a:t>z;θ</a:t>
            </a:r>
            <a:r>
              <a:rPr lang="en-US" altLang="zh-CN" dirty="0"/>
              <a:t>)</a:t>
            </a:r>
            <a:r>
              <a:rPr lang="zh-CN" altLang="en-US" dirty="0"/>
              <a:t>为标准高斯分布</a:t>
            </a:r>
            <a:r>
              <a:rPr lang="en-US" altLang="zh-CN" dirty="0"/>
              <a:t>N(z;0,I)</a:t>
            </a:r>
            <a:r>
              <a:rPr lang="zh-CN" altLang="en-US" dirty="0"/>
              <a:t>。</a:t>
            </a:r>
          </a:p>
          <a:p>
            <a:r>
              <a:rPr lang="zh-CN" altLang="en-US" dirty="0"/>
              <a:t>隐变量</a:t>
            </a:r>
            <a:r>
              <a:rPr lang="en-US" altLang="zh-CN" dirty="0"/>
              <a:t>z</a:t>
            </a:r>
            <a:r>
              <a:rPr lang="zh-CN" altLang="en-US" dirty="0"/>
              <a:t>的每一维之间都是独立的。在这个假设下，先验分布</a:t>
            </a:r>
            <a:r>
              <a:rPr lang="en-US" altLang="zh-CN" dirty="0"/>
              <a:t>p(</a:t>
            </a:r>
            <a:r>
              <a:rPr lang="en-US" altLang="zh-CN" dirty="0" err="1"/>
              <a:t>z;θ</a:t>
            </a:r>
            <a:r>
              <a:rPr lang="en-US" altLang="zh-CN" dirty="0"/>
              <a:t>)</a:t>
            </a:r>
            <a:r>
              <a:rPr lang="zh-CN" altLang="en-US" dirty="0"/>
              <a:t>中没有参</a:t>
            </a:r>
          </a:p>
          <a:p>
            <a:r>
              <a:rPr lang="zh-CN" altLang="en-US" dirty="0"/>
              <a:t>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174</a:t>
            </a:fld>
            <a:endParaRPr lang="en-US" altLang="zh-CN"/>
          </a:p>
        </p:txBody>
      </p:sp>
    </p:spTree>
    <p:extLst>
      <p:ext uri="{BB962C8B-B14F-4D97-AF65-F5344CB8AC3E}">
        <p14:creationId xmlns:p14="http://schemas.microsoft.com/office/powerpoint/2010/main" val="415009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970709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一般为了简化模型，假设隐变量先验分布</a:t>
            </a:r>
            <a:r>
              <a:rPr lang="en-US" altLang="zh-CN" dirty="0"/>
              <a:t>p(</a:t>
            </a:r>
            <a:r>
              <a:rPr lang="en-US" altLang="zh-CN" dirty="0" err="1"/>
              <a:t>z;θ</a:t>
            </a:r>
            <a:r>
              <a:rPr lang="en-US" altLang="zh-CN" dirty="0"/>
              <a:t>)</a:t>
            </a:r>
            <a:r>
              <a:rPr lang="zh-CN" altLang="en-US" dirty="0"/>
              <a:t>为标准高斯分布</a:t>
            </a:r>
            <a:r>
              <a:rPr lang="en-US" altLang="zh-CN" dirty="0"/>
              <a:t>N(z;0,I)</a:t>
            </a:r>
            <a:r>
              <a:rPr lang="zh-CN" altLang="en-US" dirty="0"/>
              <a:t>。</a:t>
            </a:r>
          </a:p>
          <a:p>
            <a:r>
              <a:rPr lang="zh-CN" altLang="en-US" dirty="0"/>
              <a:t>隐变量</a:t>
            </a:r>
            <a:r>
              <a:rPr lang="en-US" altLang="zh-CN" dirty="0"/>
              <a:t>z</a:t>
            </a:r>
            <a:r>
              <a:rPr lang="zh-CN" altLang="en-US" dirty="0"/>
              <a:t>的每一维之间都是独立的。在这个假设下，先验分布</a:t>
            </a:r>
            <a:r>
              <a:rPr lang="en-US" altLang="zh-CN" dirty="0"/>
              <a:t>p(</a:t>
            </a:r>
            <a:r>
              <a:rPr lang="en-US" altLang="zh-CN" dirty="0" err="1"/>
              <a:t>z;θ</a:t>
            </a:r>
            <a:r>
              <a:rPr lang="en-US" altLang="zh-CN" dirty="0"/>
              <a:t>)</a:t>
            </a:r>
            <a:r>
              <a:rPr lang="zh-CN" altLang="en-US" dirty="0"/>
              <a:t>中没有参</a:t>
            </a:r>
          </a:p>
          <a:p>
            <a:r>
              <a:rPr lang="zh-CN" altLang="en-US" dirty="0"/>
              <a:t>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175</a:t>
            </a:fld>
            <a:endParaRPr lang="en-US" altLang="zh-CN"/>
          </a:p>
        </p:txBody>
      </p:sp>
    </p:spTree>
    <p:extLst>
      <p:ext uri="{BB962C8B-B14F-4D97-AF65-F5344CB8AC3E}">
        <p14:creationId xmlns:p14="http://schemas.microsoft.com/office/powerpoint/2010/main" val="1002144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在深度生成模型中，</a:t>
            </a:r>
            <a:r>
              <a:rPr lang="en-US" altLang="zh-CN" dirty="0"/>
              <a:t>p(</a:t>
            </a:r>
            <a:r>
              <a:rPr lang="en-US" altLang="zh-CN" dirty="0" err="1"/>
              <a:t>z|x;θ</a:t>
            </a:r>
            <a:r>
              <a:rPr lang="en-US" altLang="zh-CN" dirty="0"/>
              <a:t>)</a:t>
            </a:r>
            <a:r>
              <a:rPr lang="zh-CN" altLang="en-US" dirty="0"/>
              <a:t>是非常复杂的分布，很难用简单的分布去近似。</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178</a:t>
            </a:fld>
            <a:endParaRPr lang="en-US" altLang="zh-CN"/>
          </a:p>
        </p:txBody>
      </p:sp>
    </p:spTree>
    <p:extLst>
      <p:ext uri="{BB962C8B-B14F-4D97-AF65-F5344CB8AC3E}">
        <p14:creationId xmlns:p14="http://schemas.microsoft.com/office/powerpoint/2010/main" val="2011247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185</a:t>
            </a:fld>
            <a:endParaRPr lang="en-US" altLang="zh-CN"/>
          </a:p>
        </p:txBody>
      </p:sp>
    </p:spTree>
    <p:extLst>
      <p:ext uri="{BB962C8B-B14F-4D97-AF65-F5344CB8AC3E}">
        <p14:creationId xmlns:p14="http://schemas.microsoft.com/office/powerpoint/2010/main" val="3018164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DCGANs</a:t>
            </a:r>
            <a:r>
              <a:rPr lang="zh-CN" altLang="en-US" dirty="0"/>
              <a:t>的主要优点是通过一些经验性的网络结构设计使得对抗训练更</a:t>
            </a:r>
          </a:p>
          <a:p>
            <a:r>
              <a:rPr lang="zh-CN" altLang="en-US" dirty="0"/>
              <a:t>加稳定。比如，（</a:t>
            </a:r>
            <a:r>
              <a:rPr lang="en-US" altLang="zh-CN" dirty="0"/>
              <a:t>1</a:t>
            </a:r>
            <a:r>
              <a:rPr lang="zh-CN" altLang="en-US" dirty="0"/>
              <a:t>）使用代步长的卷积（在判别网络中）和微步卷积（在生成</a:t>
            </a:r>
          </a:p>
          <a:p>
            <a:r>
              <a:rPr lang="zh-CN" altLang="en-US" dirty="0"/>
              <a:t>网络中）来代替汇聚操作，以免损失信息；（</a:t>
            </a:r>
            <a:r>
              <a:rPr lang="en-US" altLang="zh-CN" dirty="0"/>
              <a:t>2</a:t>
            </a:r>
            <a:r>
              <a:rPr lang="zh-CN" altLang="en-US" dirty="0"/>
              <a:t>）使用批量归一化；（</a:t>
            </a:r>
            <a:r>
              <a:rPr lang="en-US" altLang="zh-CN" dirty="0"/>
              <a:t>3</a:t>
            </a:r>
            <a:r>
              <a:rPr lang="zh-CN" altLang="en-US" dirty="0"/>
              <a:t>）去除卷积</a:t>
            </a:r>
          </a:p>
          <a:p>
            <a:r>
              <a:rPr lang="zh-CN" altLang="en-US" dirty="0"/>
              <a:t>层之后的全连接层；（</a:t>
            </a:r>
            <a:r>
              <a:rPr lang="en-US" altLang="zh-CN" dirty="0"/>
              <a:t>4</a:t>
            </a:r>
            <a:r>
              <a:rPr lang="zh-CN" altLang="en-US" dirty="0"/>
              <a:t>）在生成网络中，除了最后一层使用</a:t>
            </a:r>
            <a:r>
              <a:rPr lang="en-US" altLang="zh-CN" dirty="0" err="1"/>
              <a:t>Tanh</a:t>
            </a:r>
            <a:r>
              <a:rPr lang="zh-CN" altLang="en-US" dirty="0"/>
              <a:t>激活函数外，</a:t>
            </a:r>
          </a:p>
          <a:p>
            <a:r>
              <a:rPr lang="zh-CN" altLang="en-US" dirty="0"/>
              <a:t>其余层都使用</a:t>
            </a:r>
            <a:r>
              <a:rPr lang="en-US" altLang="zh-CN" dirty="0" err="1"/>
              <a:t>ReLU</a:t>
            </a:r>
            <a:r>
              <a:rPr lang="zh-CN" altLang="en-US" dirty="0"/>
              <a:t>函数；（</a:t>
            </a:r>
            <a:r>
              <a:rPr lang="en-US" altLang="zh-CN" dirty="0"/>
              <a:t>5</a:t>
            </a:r>
            <a:r>
              <a:rPr lang="zh-CN" altLang="en-US" dirty="0"/>
              <a:t>）在判别网络中，都使用</a:t>
            </a:r>
            <a:r>
              <a:rPr lang="en-US" altLang="zh-CN" dirty="0" err="1"/>
              <a:t>LeakyReLU</a:t>
            </a:r>
            <a:r>
              <a:rPr lang="zh-CN" altLang="en-US" dirty="0"/>
              <a:t>激活函数。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189</a:t>
            </a:fld>
            <a:endParaRPr lang="en-US" altLang="zh-CN"/>
          </a:p>
        </p:txBody>
      </p:sp>
    </p:spTree>
    <p:extLst>
      <p:ext uri="{BB962C8B-B14F-4D97-AF65-F5344CB8AC3E}">
        <p14:creationId xmlns:p14="http://schemas.microsoft.com/office/powerpoint/2010/main" val="108492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lang="zh-CN" altLang="en-US" dirty="0"/>
                  <a:t>经验风险</a:t>
                </a:r>
                <a:endParaRPr lang="en-US" altLang="zh-CN" dirty="0"/>
              </a:p>
              <a:p>
                <a:pPr lvl="2"/>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m:oMathPara>
                </a14:m>
                <a:endParaRPr lang="zh-CN" altLang="en-US" dirty="0"/>
              </a:p>
              <a:p>
                <a:pPr lvl="1"/>
                <a:r>
                  <a:rPr lang="zh-CN" altLang="en-US" dirty="0"/>
                  <a:t>结构风险：</a:t>
                </a:r>
                <a:r>
                  <a:rPr lang="en-US" altLang="zh-CN" dirty="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a:t>2</a:t>
                </a:r>
              </a:p>
              <a:p>
                <a:endParaRPr lang="zh-CN" altLang="en-US"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28451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390482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22</a:t>
            </a:fld>
            <a:endParaRPr lang="en-US" altLang="zh-CN"/>
          </a:p>
        </p:txBody>
      </p:sp>
    </p:spTree>
    <p:extLst>
      <p:ext uri="{BB962C8B-B14F-4D97-AF65-F5344CB8AC3E}">
        <p14:creationId xmlns:p14="http://schemas.microsoft.com/office/powerpoint/2010/main" val="98434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如果在验证集上的错误率不再下降，就停止迭代。</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25</a:t>
            </a:fld>
            <a:endParaRPr lang="en-US" altLang="zh-CN"/>
          </a:p>
        </p:txBody>
      </p:sp>
    </p:spTree>
    <p:extLst>
      <p:ext uri="{BB962C8B-B14F-4D97-AF65-F5344CB8AC3E}">
        <p14:creationId xmlns:p14="http://schemas.microsoft.com/office/powerpoint/2010/main" val="1703594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ppt</a:t>
            </a:r>
            <a:r>
              <a:rPr lang="zh-CN" altLang="en-US" dirty="0"/>
              <a:t>有错</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34</a:t>
            </a:fld>
            <a:endParaRPr lang="en-US" altLang="zh-CN"/>
          </a:p>
        </p:txBody>
      </p:sp>
    </p:spTree>
    <p:extLst>
      <p:ext uri="{BB962C8B-B14F-4D97-AF65-F5344CB8AC3E}">
        <p14:creationId xmlns:p14="http://schemas.microsoft.com/office/powerpoint/2010/main" val="61577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目标类别</a:t>
            </a:r>
            <a:r>
              <a:rPr lang="en-US" altLang="zh-CN" dirty="0"/>
              <a:t>y = c</a:t>
            </a:r>
            <a:r>
              <a:rPr lang="zh-CN" altLang="en-US" dirty="0"/>
              <a:t>的后验概率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38</a:t>
            </a:fld>
            <a:endParaRPr lang="en-US" altLang="zh-CN"/>
          </a:p>
        </p:txBody>
      </p:sp>
    </p:spTree>
    <p:extLst>
      <p:ext uri="{BB962C8B-B14F-4D97-AF65-F5344CB8AC3E}">
        <p14:creationId xmlns:p14="http://schemas.microsoft.com/office/powerpoint/2010/main" val="1863912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dirty="0"/>
              <a:t>神经网络与深度学习</a:t>
            </a:r>
            <a:endParaRPr lang="zh-CN" altLang="zh-CN" sz="1400" dirty="0">
              <a:latin typeface="+mn-ea"/>
              <a:ea typeface="+mn-ea"/>
            </a:endParaRPr>
          </a:p>
        </p:txBody>
      </p:sp>
      <p:sp>
        <p:nvSpPr>
          <p:cNvPr id="17" name="Rectangle 16"/>
          <p:cNvSpPr/>
          <p:nvPr userDrawn="1"/>
        </p:nvSpPr>
        <p:spPr>
          <a:xfrm>
            <a:off x="457200" y="6362436"/>
            <a:ext cx="1620957" cy="307777"/>
          </a:xfrm>
          <a:prstGeom prst="rect">
            <a:avLst/>
          </a:prstGeom>
        </p:spPr>
        <p:txBody>
          <a:bodyPr wrap="none">
            <a:spAutoFit/>
          </a:bodyPr>
          <a:lstStyle/>
          <a:p>
            <a:r>
              <a:rPr lang="zh-CN" altLang="en-US" sz="1400" dirty="0">
                <a:latin typeface="+mn-ea"/>
                <a:ea typeface="+mn-ea"/>
              </a:rPr>
              <a:t>邱锡鹏，复旦大学</a:t>
            </a:r>
            <a:endParaRPr lang="zh-CN" altLang="en-US" sz="1400" dirty="0"/>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145.tmp"/><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4.xml"/><Relationship Id="rId5" Type="http://schemas.openxmlformats.org/officeDocument/2006/relationships/image" Target="../media/image150.tmp"/><Relationship Id="rId4" Type="http://schemas.openxmlformats.org/officeDocument/2006/relationships/image" Target="../media/image149.tmp"/></Relationships>
</file>

<file path=ppt/slides/_rels/slide103.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59.tmp"/><Relationship Id="rId2" Type="http://schemas.openxmlformats.org/officeDocument/2006/relationships/image" Target="../media/image158.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67.tmp"/><Relationship Id="rId2" Type="http://schemas.openxmlformats.org/officeDocument/2006/relationships/image" Target="../media/image166.tmp"/><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68.tmp"/><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9.tmp"/></Relationships>
</file>

<file path=ppt/slides/_rels/slide122.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7" Type="http://schemas.openxmlformats.org/officeDocument/2006/relationships/image" Target="../media/image17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71.tmp"/><Relationship Id="rId5" Type="http://schemas.openxmlformats.org/officeDocument/2006/relationships/image" Target="../media/image170.tmp"/><Relationship Id="rId4" Type="http://schemas.openxmlformats.org/officeDocument/2006/relationships/hyperlink" Target="https://medium.com/towards-data-science/types-of-optimization-algorithms-used-in-neural-networks-and-ways-to-optimize-gradient-95ae5d39529f"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74.gi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diagramLayout" Target="../diagrams/layout6.xml"/><Relationship Id="rId7" Type="http://schemas.openxmlformats.org/officeDocument/2006/relationships/image" Target="../media/image32.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78.tmp"/><Relationship Id="rId2" Type="http://schemas.openxmlformats.org/officeDocument/2006/relationships/image" Target="../media/image177.tmp"/><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82.tmp"/><Relationship Id="rId2" Type="http://schemas.openxmlformats.org/officeDocument/2006/relationships/image" Target="../media/image181.tmp"/><Relationship Id="rId1" Type="http://schemas.openxmlformats.org/officeDocument/2006/relationships/slideLayout" Target="../slideLayouts/slideLayout3.xml"/><Relationship Id="rId5" Type="http://schemas.openxmlformats.org/officeDocument/2006/relationships/image" Target="../media/image184.tmp"/><Relationship Id="rId4" Type="http://schemas.openxmlformats.org/officeDocument/2006/relationships/image" Target="../media/image183.tmp"/></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85.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89.tmp"/><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71.xml"/><Relationship Id="rId2" Type="http://schemas.openxmlformats.org/officeDocument/2006/relationships/slide" Target="slide165.xml"/><Relationship Id="rId1" Type="http://schemas.openxmlformats.org/officeDocument/2006/relationships/slideLayout" Target="../slideLayouts/slideLayout3.xml"/><Relationship Id="rId4" Type="http://schemas.openxmlformats.org/officeDocument/2006/relationships/slide" Target="slide173.xml"/></Relationships>
</file>

<file path=ppt/slides/_rels/slide14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91.tmp"/><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92.tmp"/><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tmp"/></Relationships>
</file>

<file path=ppt/slides/_rels/slide150.xml.rels><?xml version="1.0" encoding="UTF-8" standalone="yes"?>
<Relationships xmlns="http://schemas.openxmlformats.org/package/2006/relationships"><Relationship Id="rId2" Type="http://schemas.openxmlformats.org/officeDocument/2006/relationships/image" Target="../media/image193.tmp"/><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95.tmp"/><Relationship Id="rId2" Type="http://schemas.openxmlformats.org/officeDocument/2006/relationships/image" Target="../media/image194.tmp"/><Relationship Id="rId1" Type="http://schemas.openxmlformats.org/officeDocument/2006/relationships/slideLayout" Target="../slideLayouts/slideLayout6.xml"/><Relationship Id="rId5" Type="http://schemas.openxmlformats.org/officeDocument/2006/relationships/image" Target="../media/image197.tmp"/><Relationship Id="rId4" Type="http://schemas.openxmlformats.org/officeDocument/2006/relationships/image" Target="../media/image196.tmp"/></Relationships>
</file>

<file path=ppt/slides/_rels/slide152.xml.rels><?xml version="1.0" encoding="UTF-8" standalone="yes"?>
<Relationships xmlns="http://schemas.openxmlformats.org/package/2006/relationships"><Relationship Id="rId2" Type="http://schemas.openxmlformats.org/officeDocument/2006/relationships/image" Target="../media/image198.tmp"/><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201.tmp"/><Relationship Id="rId2" Type="http://schemas.openxmlformats.org/officeDocument/2006/relationships/image" Target="../media/image200.tmp"/><Relationship Id="rId1" Type="http://schemas.openxmlformats.org/officeDocument/2006/relationships/slideLayout" Target="../slideLayouts/slideLayout6.xml"/><Relationship Id="rId6" Type="http://schemas.openxmlformats.org/officeDocument/2006/relationships/image" Target="../media/image204.tmp"/><Relationship Id="rId5" Type="http://schemas.openxmlformats.org/officeDocument/2006/relationships/image" Target="../media/image203.tmp"/><Relationship Id="rId4" Type="http://schemas.openxmlformats.org/officeDocument/2006/relationships/image" Target="../media/image202.tmp"/></Relationships>
</file>

<file path=ppt/slides/_rels/slide15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206.tmp"/><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207.tmp"/><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209.tmp"/><Relationship Id="rId2" Type="http://schemas.openxmlformats.org/officeDocument/2006/relationships/image" Target="../media/image208.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tmp"/><Relationship Id="rId2" Type="http://schemas.openxmlformats.org/officeDocument/2006/relationships/image" Target="../media/image210.tmp"/><Relationship Id="rId1" Type="http://schemas.openxmlformats.org/officeDocument/2006/relationships/slideLayout" Target="../slideLayouts/slideLayout3.xml"/><Relationship Id="rId4" Type="http://schemas.openxmlformats.org/officeDocument/2006/relationships/image" Target="../media/image212.tmp"/></Relationships>
</file>

<file path=ppt/slides/_rels/slide161.xml.rels><?xml version="1.0" encoding="UTF-8" standalone="yes"?>
<Relationships xmlns="http://schemas.openxmlformats.org/package/2006/relationships"><Relationship Id="rId3" Type="http://schemas.openxmlformats.org/officeDocument/2006/relationships/image" Target="../media/image214.tmp"/><Relationship Id="rId2" Type="http://schemas.openxmlformats.org/officeDocument/2006/relationships/image" Target="../media/image213.tmp"/><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215.tmp"/><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216.tmp"/><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17.tmp"/><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19.tmp"/><Relationship Id="rId4" Type="http://schemas.openxmlformats.org/officeDocument/2006/relationships/image" Target="../media/image218.tmp"/></Relationships>
</file>

<file path=ppt/slides/_rels/slide166.xml.rels><?xml version="1.0" encoding="UTF-8" standalone="yes"?>
<Relationships xmlns="http://schemas.openxmlformats.org/package/2006/relationships"><Relationship Id="rId2" Type="http://schemas.openxmlformats.org/officeDocument/2006/relationships/image" Target="../media/image220.tmp"/><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222.tmp"/><Relationship Id="rId2" Type="http://schemas.openxmlformats.org/officeDocument/2006/relationships/image" Target="../media/image221.tmp"/><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223.tmp"/><Relationship Id="rId2" Type="http://schemas.openxmlformats.org/officeDocument/2006/relationships/image" Target="../media/image222.tmp"/><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225.tmp"/><Relationship Id="rId2" Type="http://schemas.openxmlformats.org/officeDocument/2006/relationships/image" Target="../media/image224.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27.tmp"/><Relationship Id="rId2" Type="http://schemas.openxmlformats.org/officeDocument/2006/relationships/image" Target="../media/image226.tmp"/><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228.tmp"/><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209.tmp"/><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30.tmp"/><Relationship Id="rId2" Type="http://schemas.openxmlformats.org/officeDocument/2006/relationships/image" Target="../media/image229.tmp"/><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231.tmp"/><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232.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34.tmp"/><Relationship Id="rId2" Type="http://schemas.openxmlformats.org/officeDocument/2006/relationships/image" Target="../media/image233.tmp"/><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235.tmp"/><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236.tmp"/><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37.tmp"/><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239.tmp"/><Relationship Id="rId2" Type="http://schemas.openxmlformats.org/officeDocument/2006/relationships/image" Target="../media/image238.tmp"/><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tmp"/><Relationship Id="rId12"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4.xml"/><Relationship Id="rId11" Type="http://schemas.openxmlformats.org/officeDocument/2006/relationships/customXml" Target="../ink/ink1.xml"/><Relationship Id="rId5" Type="http://schemas.openxmlformats.org/officeDocument/2006/relationships/image" Target="../media/image26.png"/><Relationship Id="rId10" Type="http://schemas.openxmlformats.org/officeDocument/2006/relationships/image" Target="../media/image27.tmp"/><Relationship Id="rId4" Type="http://schemas.openxmlformats.org/officeDocument/2006/relationships/image" Target="../media/image25.png"/><Relationship Id="rId9" Type="http://schemas.openxmlformats.org/officeDocument/2006/relationships/image" Target="../media/image19.tmp"/></Relationships>
</file>

<file path=ppt/slides/_rels/slide190.xml.rels><?xml version="1.0" encoding="UTF-8" standalone="yes"?>
<Relationships xmlns="http://schemas.openxmlformats.org/package/2006/relationships"><Relationship Id="rId2" Type="http://schemas.openxmlformats.org/officeDocument/2006/relationships/image" Target="../media/image241.tmp"/><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242.tmp"/><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243.tmp"/><Relationship Id="rId2" Type="http://schemas.openxmlformats.org/officeDocument/2006/relationships/image" Target="../media/image239.tmp"/><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image" Target="../media/image244.tmp"/><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245.tmp"/><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246.tmp"/><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247.tmp"/><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248.tmp"/><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250.tmp"/><Relationship Id="rId2" Type="http://schemas.openxmlformats.org/officeDocument/2006/relationships/image" Target="../media/image249.tmp"/><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30.xml"/><Relationship Id="rId13" Type="http://schemas.openxmlformats.org/officeDocument/2006/relationships/slide" Target="slide173.xml"/><Relationship Id="rId3" Type="http://schemas.openxmlformats.org/officeDocument/2006/relationships/slide" Target="slide27.xml"/><Relationship Id="rId7" Type="http://schemas.openxmlformats.org/officeDocument/2006/relationships/slide" Target="slide119.xml"/><Relationship Id="rId12" Type="http://schemas.openxmlformats.org/officeDocument/2006/relationships/slide" Target="slide170.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95.xml"/><Relationship Id="rId11" Type="http://schemas.openxmlformats.org/officeDocument/2006/relationships/slide" Target="slide164.xml"/><Relationship Id="rId5" Type="http://schemas.openxmlformats.org/officeDocument/2006/relationships/slide" Target="slide65.xml"/><Relationship Id="rId10" Type="http://schemas.openxmlformats.org/officeDocument/2006/relationships/slide" Target="slide39.xml"/><Relationship Id="rId4" Type="http://schemas.openxmlformats.org/officeDocument/2006/relationships/slide" Target="slide53.xml"/><Relationship Id="rId9" Type="http://schemas.openxmlformats.org/officeDocument/2006/relationships/slide" Target="slide143.xml"/><Relationship Id="rId14" Type="http://schemas.openxmlformats.org/officeDocument/2006/relationships/slide" Target="slide199.xml"/></Relationships>
</file>

<file path=ppt/slides/_rels/slide20.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251.tmp"/><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253.tmp"/><Relationship Id="rId2" Type="http://schemas.openxmlformats.org/officeDocument/2006/relationships/image" Target="../media/image252.tmp"/><Relationship Id="rId1" Type="http://schemas.openxmlformats.org/officeDocument/2006/relationships/slideLayout" Target="../slideLayouts/slideLayout3.xml"/><Relationship Id="rId4" Type="http://schemas.openxmlformats.org/officeDocument/2006/relationships/image" Target="../media/image254.tmp"/></Relationships>
</file>

<file path=ppt/slides/_rels/slide202.xml.rels><?xml version="1.0" encoding="UTF-8" standalone="yes"?>
<Relationships xmlns="http://schemas.openxmlformats.org/package/2006/relationships"><Relationship Id="rId3" Type="http://schemas.openxmlformats.org/officeDocument/2006/relationships/image" Target="../media/image256.tmp"/><Relationship Id="rId2" Type="http://schemas.openxmlformats.org/officeDocument/2006/relationships/image" Target="../media/image255.tmp"/><Relationship Id="rId1" Type="http://schemas.openxmlformats.org/officeDocument/2006/relationships/slideLayout" Target="../slideLayouts/slideLayout3.xml"/><Relationship Id="rId4" Type="http://schemas.openxmlformats.org/officeDocument/2006/relationships/image" Target="../media/image257.tmp"/></Relationships>
</file>

<file path=ppt/slides/_rels/slide203.xml.rels><?xml version="1.0" encoding="UTF-8" standalone="yes"?>
<Relationships xmlns="http://schemas.openxmlformats.org/package/2006/relationships"><Relationship Id="rId2" Type="http://schemas.openxmlformats.org/officeDocument/2006/relationships/image" Target="../media/image258.tmp"/><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259.tmp"/><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260.tmp"/><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261.tmp"/><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diagramLayout" Target="../diagrams/layout2.xml"/><Relationship Id="rId7" Type="http://schemas.openxmlformats.org/officeDocument/2006/relationships/image" Target="../media/image32.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3.xml"/><Relationship Id="rId5" Type="http://schemas.openxmlformats.org/officeDocument/2006/relationships/image" Target="../media/image37.tmp"/><Relationship Id="rId4" Type="http://schemas.openxmlformats.org/officeDocument/2006/relationships/image" Target="../media/image36.tmp"/></Relationships>
</file>

<file path=ppt/slides/_rels/slide25.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9.tmp"/></Relationships>
</file>

<file path=ppt/slides/_rels/slide2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4.xml"/><Relationship Id="rId4" Type="http://schemas.openxmlformats.org/officeDocument/2006/relationships/image" Target="../media/image47.tmp"/></Relationships>
</file>

<file path=ppt/slides/_rels/slide31.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3.xml"/><Relationship Id="rId4" Type="http://schemas.openxmlformats.org/officeDocument/2006/relationships/image" Target="../media/image50.tmp"/></Relationships>
</file>

<file path=ppt/slides/_rels/slide32.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tmp"/><Relationship Id="rId2" Type="http://schemas.openxmlformats.org/officeDocument/2006/relationships/image" Target="../media/image58.tmp"/><Relationship Id="rId1" Type="http://schemas.openxmlformats.org/officeDocument/2006/relationships/slideLayout" Target="../slideLayouts/slideLayout3.xml"/><Relationship Id="rId6" Type="http://schemas.openxmlformats.org/officeDocument/2006/relationships/image" Target="../media/image64.tmp"/><Relationship Id="rId5" Type="http://schemas.openxmlformats.org/officeDocument/2006/relationships/image" Target="../media/image63.tmp"/><Relationship Id="rId4" Type="http://schemas.openxmlformats.org/officeDocument/2006/relationships/image" Target="../media/image62.tmp"/></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0.tmp"/><Relationship Id="rId5" Type="http://schemas.openxmlformats.org/officeDocument/2006/relationships/image" Target="../media/image69.tmp"/><Relationship Id="rId4" Type="http://schemas.openxmlformats.org/officeDocument/2006/relationships/image" Target="../media/image68.tmp"/></Relationships>
</file>

<file path=ppt/slides/_rels/slide39.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9.jpe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tmp"/><Relationship Id="rId9"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image" Target="../media/image99.tmp"/><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image" Target="../media/image101.tmp"/><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image" Target="../media/image106.gif"/><Relationship Id="rId1" Type="http://schemas.openxmlformats.org/officeDocument/2006/relationships/slideLayout" Target="../slideLayouts/slideLayout3.xml"/><Relationship Id="rId5" Type="http://schemas.openxmlformats.org/officeDocument/2006/relationships/image" Target="../media/image109.gif"/><Relationship Id="rId4" Type="http://schemas.openxmlformats.org/officeDocument/2006/relationships/image" Target="../media/image108.gif"/></Relationships>
</file>

<file path=ppt/slides/_rels/slide71.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image" Target="../media/image113.tmp"/><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08.gi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26.tmp"/><Relationship Id="rId1" Type="http://schemas.openxmlformats.org/officeDocument/2006/relationships/slideLayout" Target="../slideLayouts/slideLayout4.xml"/><Relationship Id="rId4" Type="http://schemas.openxmlformats.org/officeDocument/2006/relationships/image" Target="../media/image128.tmp"/></Relationships>
</file>

<file path=ppt/slides/_rels/slide87.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2.png"/><Relationship Id="rId5" Type="http://schemas.openxmlformats.org/officeDocument/2006/relationships/oleObject" Target="../embeddings/oleObject2.bin"/><Relationship Id="rId10" Type="http://schemas.openxmlformats.org/officeDocument/2006/relationships/image" Target="../media/image11.png"/><Relationship Id="rId4" Type="http://schemas.openxmlformats.org/officeDocument/2006/relationships/image" Target="../media/image8.wmf"/><Relationship Id="rId9" Type="http://schemas.openxmlformats.org/officeDocument/2006/relationships/image" Target="../media/image10.tmp"/></Relationships>
</file>

<file path=ppt/slides/_rels/slide9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35.gif"/><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image" Target="../media/image140.tmp"/><Relationship Id="rId1" Type="http://schemas.openxmlformats.org/officeDocument/2006/relationships/slideLayout" Target="../slideLayouts/slideLayout3.xml"/><Relationship Id="rId4" Type="http://schemas.openxmlformats.org/officeDocument/2006/relationships/image" Target="../media/image142.tmp"/></Relationships>
</file>

<file path=ppt/slides/_rels/slide99.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image" Target="../media/image143.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神经网络与深度学习</a:t>
            </a:r>
            <a:endParaRPr lang="en-US" altLang="zh-CN" dirty="0"/>
          </a:p>
        </p:txBody>
      </p:sp>
      <p:sp>
        <p:nvSpPr>
          <p:cNvPr id="6" name="副标题 5"/>
          <p:cNvSpPr>
            <a:spLocks noGrp="1"/>
          </p:cNvSpPr>
          <p:nvPr>
            <p:ph type="subTitle" idx="1"/>
          </p:nvPr>
        </p:nvSpPr>
        <p:spPr/>
        <p:txBody>
          <a:bodyPr/>
          <a:lstStyle/>
          <a:p>
            <a:endParaRPr lang="zh-CN" altLang="en-US" dirty="0"/>
          </a:p>
        </p:txBody>
      </p:sp>
      <p:sp>
        <p:nvSpPr>
          <p:cNvPr id="15" name="Text Placeholder 14"/>
          <p:cNvSpPr>
            <a:spLocks noGrp="1"/>
          </p:cNvSpPr>
          <p:nvPr>
            <p:ph type="body" sz="quarter" idx="10"/>
          </p:nvPr>
        </p:nvSpPr>
        <p:spPr/>
        <p:txBody>
          <a:bodyPr/>
          <a:lstStyle/>
          <a:p>
            <a:r>
              <a:rPr lang="zh-CN" altLang="en-US" dirty="0"/>
              <a:t>邱锡鹏</a:t>
            </a:r>
          </a:p>
          <a:p>
            <a:r>
              <a:rPr lang="zh-CN" altLang="en-US" dirty="0"/>
              <a:t>复旦大学</a:t>
            </a:r>
            <a:endParaRPr lang="en-US" altLang="zh-CN" dirty="0"/>
          </a:p>
          <a:p>
            <a:fld id="{ACB0C352-D0C3-4691-9C0A-223DD71C2B7B}" type="datetime1">
              <a:rPr lang="en-US" altLang="zh-CN" smtClean="0">
                <a:hlinkClick r:id="rId3"/>
              </a:rPr>
              <a:t>5/15/2019</a:t>
            </a:fld>
            <a:endParaRPr lang="en-US" altLang="zh-CN" dirty="0">
              <a:hlinkClick r:id="rId3"/>
            </a:endParaRPr>
          </a:p>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1295400" y="5638800"/>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1981200" y="2084324"/>
            <a:ext cx="4781550" cy="3400425"/>
          </a:xfrm>
          <a:prstGeom prst="rect">
            <a:avLst/>
          </a:prstGeom>
        </p:spPr>
      </p:pic>
      <p:sp>
        <p:nvSpPr>
          <p:cNvPr id="8" name="矩形 7"/>
          <p:cNvSpPr/>
          <p:nvPr/>
        </p:nvSpPr>
        <p:spPr>
          <a:xfrm>
            <a:off x="3505200"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21406984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125491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209800"/>
            <a:ext cx="7145837" cy="3081124"/>
          </a:xfrm>
          <a:prstGeom prst="rect">
            <a:avLst/>
          </a:prstGeom>
        </p:spPr>
      </p:pic>
    </p:spTree>
    <p:extLst>
      <p:ext uri="{BB962C8B-B14F-4D97-AF65-F5344CB8AC3E}">
        <p14:creationId xmlns:p14="http://schemas.microsoft.com/office/powerpoint/2010/main" val="944923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637820" y="1981200"/>
            <a:ext cx="7937013" cy="3346624"/>
          </a:xfrm>
        </p:spPr>
      </p:pic>
    </p:spTree>
    <p:extLst>
      <p:ext uri="{BB962C8B-B14F-4D97-AF65-F5344CB8AC3E}">
        <p14:creationId xmlns:p14="http://schemas.microsoft.com/office/powerpoint/2010/main" val="22416722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循环神经网络的扩展</a:t>
            </a:r>
          </a:p>
        </p:txBody>
      </p:sp>
      <p:sp>
        <p:nvSpPr>
          <p:cNvPr id="3" name="内容占位符 2"/>
          <p:cNvSpPr>
            <a:spLocks noGrp="1"/>
          </p:cNvSpPr>
          <p:nvPr>
            <p:ph sz="quarter" idx="1"/>
          </p:nvPr>
        </p:nvSpPr>
        <p:spPr/>
        <p:txBody>
          <a:bodyPr/>
          <a:lstStyle/>
          <a:p>
            <a:endParaRPr lang="en-US" altLang="zh-CN" dirty="0"/>
          </a:p>
          <a:p>
            <a:r>
              <a:rPr lang="zh-CN" altLang="en-US" dirty="0"/>
              <a:t>递归神经网络</a:t>
            </a:r>
            <a:endParaRPr lang="en-US" altLang="zh-CN" dirty="0"/>
          </a:p>
          <a:p>
            <a:endParaRPr lang="en-US" altLang="zh-CN" dirty="0"/>
          </a:p>
          <a:p>
            <a:endParaRPr lang="en-US" altLang="zh-CN" dirty="0"/>
          </a:p>
          <a:p>
            <a:r>
              <a:rPr lang="zh-CN" altLang="en-US" dirty="0"/>
              <a:t>图网络</a:t>
            </a:r>
          </a:p>
        </p:txBody>
      </p:sp>
    </p:spTree>
    <p:extLst>
      <p:ext uri="{BB962C8B-B14F-4D97-AF65-F5344CB8AC3E}">
        <p14:creationId xmlns:p14="http://schemas.microsoft.com/office/powerpoint/2010/main" val="18776370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br>
              <a:rPr lang="en-US" altLang="zh-CN" dirty="0"/>
            </a:br>
            <a:r>
              <a:rPr lang="en-US" altLang="zh-CN" dirty="0"/>
              <a:t>Recursive Neural Network</a:t>
            </a:r>
            <a:endParaRPr lang="zh-CN" altLang="en-US" dirty="0"/>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684435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15698501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6146" name="Picture 2" descr="âå¾ç½ç» deepmind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5943600" cy="434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711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733800"/>
            <a:ext cx="8763000" cy="2019499"/>
          </a:xfrm>
          <a:prstGeom prst="rect">
            <a:avLst/>
          </a:prstGeom>
        </p:spPr>
      </p:pic>
      <p:sp>
        <p:nvSpPr>
          <p:cNvPr id="6" name="矩形 5"/>
          <p:cNvSpPr/>
          <p:nvPr/>
        </p:nvSpPr>
        <p:spPr>
          <a:xfrm>
            <a:off x="1143000" y="5943600"/>
            <a:ext cx="6019800" cy="307777"/>
          </a:xfrm>
          <a:prstGeom prst="rect">
            <a:avLst/>
          </a:prstGeom>
        </p:spPr>
        <p:txBody>
          <a:bodyPr wrap="square">
            <a:spAutoFit/>
          </a:bodyPr>
          <a:lstStyle/>
          <a:p>
            <a:r>
              <a:rPr lang="en-US" altLang="zh-CN" sz="1400" dirty="0"/>
              <a:t>Relational inductive biases, deep learning, and graph networks</a:t>
            </a:r>
            <a:endParaRPr lang="zh-CN" altLang="en-US" sz="1400"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66012"/>
            <a:ext cx="7293537" cy="2161401"/>
          </a:xfrm>
          <a:prstGeom prst="rect">
            <a:avLst/>
          </a:prstGeom>
        </p:spPr>
      </p:pic>
    </p:spTree>
    <p:extLst>
      <p:ext uri="{BB962C8B-B14F-4D97-AF65-F5344CB8AC3E}">
        <p14:creationId xmlns:p14="http://schemas.microsoft.com/office/powerpoint/2010/main" val="2269868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芒果机器学习</a:t>
            </a:r>
          </a:p>
        </p:txBody>
      </p:sp>
      <p:sp>
        <p:nvSpPr>
          <p:cNvPr id="3" name="内容占位符 2"/>
          <p:cNvSpPr>
            <a:spLocks noGrp="1"/>
          </p:cNvSpPr>
          <p:nvPr>
            <p:ph sz="quarter" idx="1"/>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p>
        </p:txBody>
      </p:sp>
    </p:spTree>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6065834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输入：序列</a:t>
            </a:r>
            <a:endParaRPr lang="en-US" altLang="zh-CN" dirty="0"/>
          </a:p>
          <a:p>
            <a:r>
              <a:rPr lang="zh-CN" altLang="en-US" dirty="0"/>
              <a:t>输出：类别</a:t>
            </a:r>
            <a:endParaRPr lang="zh-TW" altLang="en-US" dirty="0"/>
          </a:p>
        </p:txBody>
      </p:sp>
      <p:sp>
        <p:nvSpPr>
          <p:cNvPr id="10" name="文字方塊 9"/>
          <p:cNvSpPr txBox="1"/>
          <p:nvPr/>
        </p:nvSpPr>
        <p:spPr>
          <a:xfrm>
            <a:off x="3576132" y="1828800"/>
            <a:ext cx="2714541" cy="461665"/>
          </a:xfrm>
          <a:prstGeom prst="rect">
            <a:avLst/>
          </a:prstGeom>
          <a:noFill/>
        </p:spPr>
        <p:txBody>
          <a:bodyPr wrap="square" rtlCol="0">
            <a:spAutoFit/>
          </a:bodyPr>
          <a:lstStyle/>
          <a:p>
            <a:pPr algn="ctr"/>
            <a:r>
              <a:rPr lang="en-US" altLang="zh-TW" sz="2400" b="1" i="1" u="sng" dirty="0"/>
              <a:t>Sentiment Analysis</a:t>
            </a:r>
            <a:endParaRPr lang="zh-TW" altLang="en-US" sz="2400" b="1" i="1" u="sng" dirty="0"/>
          </a:p>
        </p:txBody>
      </p:sp>
      <p:sp>
        <p:nvSpPr>
          <p:cNvPr id="18" name="矩形 17"/>
          <p:cNvSpPr/>
          <p:nvPr/>
        </p:nvSpPr>
        <p:spPr>
          <a:xfrm>
            <a:off x="1254755" y="4609362"/>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34" name="直線單箭頭接點 33"/>
          <p:cNvCxnSpPr/>
          <p:nvPr/>
        </p:nvCxnSpPr>
        <p:spPr>
          <a:xfrm flipV="1">
            <a:off x="7423176" y="428919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endCxn id="19" idx="1"/>
          </p:cNvCxnSpPr>
          <p:nvPr/>
        </p:nvCxnSpPr>
        <p:spPr>
          <a:xfrm>
            <a:off x="1734721" y="50593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685142"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751922" y="506768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6702336" y="50704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796866"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150635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461711"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4110200" y="4714869"/>
            <a:ext cx="1103085" cy="523220"/>
          </a:xfrm>
          <a:prstGeom prst="rect">
            <a:avLst/>
          </a:prstGeom>
          <a:noFill/>
        </p:spPr>
        <p:txBody>
          <a:bodyPr wrap="square" rtlCol="0">
            <a:spAutoFit/>
          </a:bodyPr>
          <a:lstStyle/>
          <a:p>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648783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7453044"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445379" y="551213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7157350" y="203265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59" name="矩形 58"/>
          <p:cNvSpPr/>
          <p:nvPr/>
        </p:nvSpPr>
        <p:spPr>
          <a:xfrm>
            <a:off x="7632246" y="2008727"/>
            <a:ext cx="1107996" cy="461665"/>
          </a:xfrm>
          <a:prstGeom prst="rect">
            <a:avLst/>
          </a:prstGeom>
        </p:spPr>
        <p:txBody>
          <a:bodyPr wrap="none">
            <a:spAutoFit/>
          </a:bodyPr>
          <a:lstStyle/>
          <a:p>
            <a:r>
              <a:rPr lang="zh-TW" altLang="en-US" sz="2400" dirty="0">
                <a:solidFill>
                  <a:srgbClr val="FF0000"/>
                </a:solidFill>
              </a:rPr>
              <a:t>超</a:t>
            </a:r>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0" name="矩形 59"/>
          <p:cNvSpPr/>
          <p:nvPr/>
        </p:nvSpPr>
        <p:spPr>
          <a:xfrm>
            <a:off x="7635283" y="2440686"/>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7621594" y="2872645"/>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7628438" y="3350123"/>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3" name="矩形 62"/>
          <p:cNvSpPr/>
          <p:nvPr/>
        </p:nvSpPr>
        <p:spPr>
          <a:xfrm>
            <a:off x="7648828" y="3782082"/>
            <a:ext cx="1107996" cy="461665"/>
          </a:xfrm>
          <a:prstGeom prst="rect">
            <a:avLst/>
          </a:prstGeom>
        </p:spPr>
        <p:txBody>
          <a:bodyPr wrap="none">
            <a:spAutoFit/>
          </a:bodyPr>
          <a:lstStyle/>
          <a:p>
            <a:r>
              <a:rPr lang="zh-TW" altLang="en-US" sz="2400" dirty="0">
                <a:solidFill>
                  <a:srgbClr val="0000FF"/>
                </a:solidFill>
              </a:rPr>
              <a:t>超</a:t>
            </a:r>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671395"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2764966" y="2768373"/>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4869414"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557524" y="366559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2635290" y="3665593"/>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4869414" y="366875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4160963" y="5732241"/>
            <a:ext cx="1103085" cy="523220"/>
          </a:xfrm>
          <a:prstGeom prst="rect">
            <a:avLst/>
          </a:prstGeom>
          <a:noFill/>
        </p:spPr>
        <p:txBody>
          <a:bodyPr wrap="square" rtlCol="0">
            <a:spAutoFit/>
          </a:bodyPr>
          <a:lstStyle/>
          <a:p>
            <a:r>
              <a:rPr lang="en-US" altLang="zh-TW" sz="2800" dirty="0"/>
              <a:t>……</a:t>
            </a:r>
            <a:endParaRPr lang="zh-TW" altLang="en-US" sz="2800" dirty="0"/>
          </a:p>
        </p:txBody>
      </p:sp>
      <p:sp>
        <p:nvSpPr>
          <p:cNvPr id="71" name="矩形 7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13444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animBg="1"/>
      <p:bldP spid="19" grpId="0" animBg="1"/>
      <p:bldP spid="20" grpId="0" animBg="1"/>
      <p:bldP spid="21" grpId="0" animBg="1"/>
      <p:bldP spid="22" grpId="0" animBg="1"/>
      <p:bldP spid="42" grpId="0"/>
      <p:bldP spid="46" grpId="0"/>
      <p:bldP spid="47" grpId="0" animBg="1"/>
      <p:bldP spid="50" grpId="0"/>
      <p:bldP spid="51" grpId="0"/>
      <p:bldP spid="52" grpId="0"/>
      <p:bldP spid="53" grpId="0"/>
      <p:bldP spid="54" grpId="0"/>
      <p:bldP spid="59" grpId="0"/>
      <p:bldP spid="60" grpId="0"/>
      <p:bldP spid="61" grpId="0"/>
      <p:bldP spid="62" grpId="0"/>
      <p:bldP spid="63" grpId="0"/>
      <p:bldP spid="64" grpId="0" animBg="1"/>
      <p:bldP spid="65" grpId="0" animBg="1"/>
      <p:bldP spid="66" grpId="0" animBg="1"/>
      <p:bldP spid="67" grpId="0"/>
      <p:bldP spid="68" grpId="0"/>
      <p:bldP spid="69" grpId="0"/>
      <p:bldP spid="7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
        <p:nvSpPr>
          <p:cNvPr id="81" name="矩形 8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13531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6585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941720"/>
            <a:ext cx="8229600" cy="3492085"/>
          </a:xfrm>
        </p:spPr>
      </p:pic>
    </p:spTree>
    <p:extLst>
      <p:ext uri="{BB962C8B-B14F-4D97-AF65-F5344CB8AC3E}">
        <p14:creationId xmlns:p14="http://schemas.microsoft.com/office/powerpoint/2010/main" val="39678826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43026" y="1219200"/>
            <a:ext cx="7457948" cy="4937125"/>
          </a:xfrm>
        </p:spPr>
      </p:pic>
    </p:spTree>
    <p:extLst>
      <p:ext uri="{BB962C8B-B14F-4D97-AF65-F5344CB8AC3E}">
        <p14:creationId xmlns:p14="http://schemas.microsoft.com/office/powerpoint/2010/main" val="2269751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658215" y="1219200"/>
            <a:ext cx="5827570" cy="4937125"/>
          </a:xfrm>
        </p:spPr>
      </p:pic>
    </p:spTree>
    <p:extLst>
      <p:ext uri="{BB962C8B-B14F-4D97-AF65-F5344CB8AC3E}">
        <p14:creationId xmlns:p14="http://schemas.microsoft.com/office/powerpoint/2010/main" val="2473529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2305483"/>
            <a:ext cx="8229600" cy="2764559"/>
          </a:xfrm>
        </p:spPr>
      </p:pic>
    </p:spTree>
    <p:extLst>
      <p:ext uri="{BB962C8B-B14F-4D97-AF65-F5344CB8AC3E}">
        <p14:creationId xmlns:p14="http://schemas.microsoft.com/office/powerpoint/2010/main" val="42223913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11385309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优化与正则化</a:t>
            </a:r>
          </a:p>
        </p:txBody>
      </p:sp>
      <p:sp>
        <p:nvSpPr>
          <p:cNvPr id="3" name="文本框 2"/>
          <p:cNvSpPr txBox="1"/>
          <p:nvPr/>
        </p:nvSpPr>
        <p:spPr>
          <a:xfrm>
            <a:off x="7848600" y="304800"/>
            <a:ext cx="646331" cy="369332"/>
          </a:xfrm>
          <a:prstGeom prst="rect">
            <a:avLst/>
          </a:prstGeom>
          <a:noFill/>
        </p:spPr>
        <p:txBody>
          <a:bodyPr wrap="none" rtlCol="0">
            <a:spAutoFit/>
          </a:bodyPr>
          <a:lstStyle/>
          <a:p>
            <a:r>
              <a:rPr lang="zh-CN" altLang="en-US" dirty="0">
                <a:hlinkClick r:id="rId2" action="ppaction://hlinksldjump"/>
              </a:rPr>
              <a:t>返回</a:t>
            </a:r>
            <a:endParaRPr lang="zh-CN" altLang="en-US" dirty="0"/>
          </a:p>
        </p:txBody>
      </p:sp>
    </p:spTree>
    <p:extLst>
      <p:ext uri="{BB962C8B-B14F-4D97-AF65-F5344CB8AC3E}">
        <p14:creationId xmlns:p14="http://schemas.microsoft.com/office/powerpoint/2010/main" val="1612465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机器学习概览</a:t>
            </a:r>
          </a:p>
        </p:txBody>
      </p:sp>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a:endParaRPr lang="en-US" altLang="zh-CN" sz="2400" dirty="0"/>
          </a:p>
          <a:p>
            <a:pPr algn="ctr"/>
            <a:endParaRPr lang="zh-CN" altLang="en-US" sz="2400" dirty="0"/>
          </a:p>
        </p:txBody>
      </p:sp>
      <p:sp>
        <p:nvSpPr>
          <p:cNvPr id="6" name="文本框 5"/>
          <p:cNvSpPr txBox="1"/>
          <p:nvPr/>
        </p:nvSpPr>
        <p:spPr>
          <a:xfrm>
            <a:off x="381000" y="5562600"/>
            <a:ext cx="1980029" cy="369332"/>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1414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神经网络的参数学习</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r>
              <a:rPr lang="zh-CN" altLang="en-US" dirty="0"/>
              <a:t>高维的非凸优化</a:t>
            </a:r>
            <a:endParaRPr lang="en-US" altLang="zh-CN" dirty="0"/>
          </a:p>
          <a:p>
            <a:pPr lvl="1"/>
            <a:r>
              <a:rPr lang="zh-CN" altLang="en-US" dirty="0"/>
              <a:t>鞍点</a:t>
            </a:r>
            <a:endParaRPr lang="en-US" altLang="zh-CN" dirty="0"/>
          </a:p>
          <a:p>
            <a:pPr lvl="1"/>
            <a:r>
              <a:rPr lang="zh-CN" altLang="en-US" dirty="0"/>
              <a:t>平摊底部</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646722"/>
            <a:ext cx="3185115" cy="2689885"/>
          </a:xfrm>
          <a:prstGeom prst="rect">
            <a:avLst/>
          </a:prstGeom>
        </p:spPr>
      </p:pic>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219200"/>
            <a:ext cx="3183523" cy="2302369"/>
          </a:xfrm>
          <a:prstGeom prst="rect">
            <a:avLst/>
          </a:prstGeom>
        </p:spPr>
      </p:pic>
    </p:spTree>
    <p:extLst>
      <p:ext uri="{BB962C8B-B14F-4D97-AF65-F5344CB8AC3E}">
        <p14:creationId xmlns:p14="http://schemas.microsoft.com/office/powerpoint/2010/main" val="3161335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随机梯度下降</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 y="1371600"/>
            <a:ext cx="8683524" cy="3535223"/>
          </a:xfrm>
          <a:prstGeom prst="rect">
            <a:avLst/>
          </a:prstGeom>
        </p:spPr>
      </p:pic>
      <p:sp>
        <p:nvSpPr>
          <p:cNvPr id="4" name="矩形 3"/>
          <p:cNvSpPr/>
          <p:nvPr/>
        </p:nvSpPr>
        <p:spPr>
          <a:xfrm>
            <a:off x="1447800" y="4934037"/>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5410200"/>
            <a:ext cx="2705171" cy="854551"/>
          </a:xfrm>
          <a:prstGeom prst="rect">
            <a:avLst/>
          </a:prstGeom>
        </p:spPr>
      </p:pic>
    </p:spTree>
    <p:extLst>
      <p:ext uri="{BB962C8B-B14F-4D97-AF65-F5344CB8AC3E}">
        <p14:creationId xmlns:p14="http://schemas.microsoft.com/office/powerpoint/2010/main" val="36859347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标准的（小批量）梯度下降</a:t>
            </a:r>
            <a:endParaRPr lang="en-US" altLang="zh-CN" dirty="0"/>
          </a:p>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Adadelta</a:t>
            </a:r>
            <a:endParaRPr lang="en-US" altLang="zh-CN" dirty="0"/>
          </a:p>
          <a:p>
            <a:pPr lvl="1"/>
            <a:r>
              <a:rPr lang="en-US" altLang="zh-CN" dirty="0" err="1"/>
              <a:t>RMSprop</a:t>
            </a:r>
            <a:endParaRPr lang="en-US" altLang="zh-CN" dirty="0"/>
          </a:p>
          <a:p>
            <a:r>
              <a:rPr lang="zh-CN" altLang="en-US" dirty="0"/>
              <a:t>梯度</a:t>
            </a:r>
            <a:endParaRPr lang="en-US" altLang="zh-CN" dirty="0"/>
          </a:p>
          <a:p>
            <a:pPr lvl="1"/>
            <a:r>
              <a:rPr lang="en-US" altLang="zh-CN" dirty="0"/>
              <a:t>Momentum</a:t>
            </a:r>
          </a:p>
          <a:p>
            <a:pPr lvl="2"/>
            <a:r>
              <a:rPr lang="zh-CN" altLang="en-US" sz="2000" dirty="0"/>
              <a:t>计算负梯度的“加权移动平均”作为参数的更新方向</a:t>
            </a:r>
            <a:endParaRPr lang="en-US" altLang="zh-CN" dirty="0"/>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4" name="矩形 3"/>
          <p:cNvSpPr/>
          <p:nvPr/>
        </p:nvSpPr>
        <p:spPr>
          <a:xfrm>
            <a:off x="3429000" y="188893"/>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3"/>
              </a:rPr>
              <a:t>An overview of gradient descent optimization algorithms</a:t>
            </a:r>
            <a:endParaRPr lang="en-US" altLang="zh-CN" sz="1400" dirty="0">
              <a:hlinkClick r:id="rId4"/>
            </a:endParaRPr>
          </a:p>
          <a:p>
            <a:pPr marL="342900" indent="-342900">
              <a:buFont typeface="+mj-lt"/>
              <a:buAutoNum type="arabicPeriod"/>
            </a:pPr>
            <a:r>
              <a:rPr lang="en-US" altLang="zh-CN" sz="1400" dirty="0">
                <a:hlinkClick r:id="rId4"/>
              </a:rPr>
              <a:t>Optimizing the Gradient Descent</a:t>
            </a:r>
            <a:endParaRPr lang="en-US" altLang="zh-CN" sz="1400" dirty="0"/>
          </a:p>
          <a:p>
            <a:endParaRPr lang="zh-CN" altLang="en-US" sz="1400" dirty="0"/>
          </a:p>
        </p:txBody>
      </p:sp>
      <p:sp>
        <p:nvSpPr>
          <p:cNvPr id="5" name="矩形 4"/>
          <p:cNvSpPr/>
          <p:nvPr/>
        </p:nvSpPr>
        <p:spPr>
          <a:xfrm>
            <a:off x="6462529" y="4275389"/>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2445988"/>
            <a:ext cx="2985457" cy="681785"/>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129" y="4066896"/>
            <a:ext cx="2895600" cy="730363"/>
          </a:xfrm>
          <a:prstGeom prst="rect">
            <a:avLst/>
          </a:prstGeom>
        </p:spPr>
      </p:pic>
      <p:sp>
        <p:nvSpPr>
          <p:cNvPr id="8" name="矩形 7"/>
          <p:cNvSpPr/>
          <p:nvPr/>
        </p:nvSpPr>
        <p:spPr>
          <a:xfrm>
            <a:off x="6866214" y="3559018"/>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5957257" y="2786881"/>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5776729" y="3863194"/>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7363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5263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2822" y="1281454"/>
            <a:ext cx="1790771" cy="565696"/>
          </a:xfrm>
          <a:prstGeom prst="rect">
            <a:avLst/>
          </a:prstGeom>
        </p:spPr>
      </p:pic>
    </p:spTree>
    <p:extLst>
      <p:ext uri="{BB962C8B-B14F-4D97-AF65-F5344CB8AC3E}">
        <p14:creationId xmlns:p14="http://schemas.microsoft.com/office/powerpoint/2010/main" val="32859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2245323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p>
          <a:p>
            <a:pPr lvl="1"/>
            <a:r>
              <a:rPr lang="zh-CN" altLang="en-US" dirty="0"/>
              <a:t>每层神经元个数</a:t>
            </a:r>
          </a:p>
          <a:p>
            <a:pPr lvl="1"/>
            <a:r>
              <a:rPr lang="zh-CN" altLang="en-US" dirty="0"/>
              <a:t>激活函数</a:t>
            </a:r>
          </a:p>
          <a:p>
            <a:pPr lvl="1"/>
            <a:r>
              <a:rPr lang="zh-CN" altLang="en-US" dirty="0"/>
              <a:t>学习率（以及动态调整算法）</a:t>
            </a:r>
          </a:p>
          <a:p>
            <a:pPr lvl="1"/>
            <a:r>
              <a:rPr lang="zh-CN" altLang="en-US" dirty="0"/>
              <a:t>正则化系数</a:t>
            </a:r>
          </a:p>
          <a:p>
            <a:pPr lvl="1"/>
            <a:r>
              <a:rPr lang="en-US" altLang="zh-CN" dirty="0"/>
              <a:t>mini-batch </a:t>
            </a:r>
            <a:r>
              <a:rPr lang="zh-CN" altLang="en-US" dirty="0"/>
              <a:t>大小</a:t>
            </a:r>
          </a:p>
        </p:txBody>
      </p:sp>
      <p:sp>
        <p:nvSpPr>
          <p:cNvPr id="5" name="内容占位符 4"/>
          <p:cNvSpPr>
            <a:spLocks noGrp="1"/>
          </p:cNvSpPr>
          <p:nvPr>
            <p:ph sz="quarter" idx="2"/>
          </p:nvPr>
        </p:nvSpPr>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p>
          <a:p>
            <a:endParaRPr lang="zh-CN" altLang="en-US" dirty="0"/>
          </a:p>
        </p:txBody>
      </p:sp>
    </p:spTree>
    <p:extLst>
      <p:ext uri="{BB962C8B-B14F-4D97-AF65-F5344CB8AC3E}">
        <p14:creationId xmlns:p14="http://schemas.microsoft.com/office/powerpoint/2010/main" val="39498275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9914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204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r>
              <a:rPr lang="zh-CN" altLang="en-US" dirty="0"/>
              <a:t>增加优化约束</a:t>
            </a:r>
            <a:endParaRPr lang="en-US" altLang="zh-CN" dirty="0"/>
          </a:p>
          <a:p>
            <a:pPr lvl="2"/>
            <a:r>
              <a:rPr lang="zh-CN" altLang="en-US" dirty="0"/>
              <a:t>数据增强</a:t>
            </a:r>
            <a:endParaRPr lang="en-US" altLang="zh-CN" dirty="0"/>
          </a:p>
          <a:p>
            <a:pPr lvl="2"/>
            <a:r>
              <a:rPr lang="zh-CN" altLang="en-US" dirty="0"/>
              <a:t>标签平滑</a:t>
            </a:r>
          </a:p>
          <a:p>
            <a:pPr lvl="2"/>
            <a:r>
              <a:rPr lang="en-US" altLang="zh-CN" dirty="0"/>
              <a:t>L1/L2 </a:t>
            </a:r>
            <a:r>
              <a:rPr lang="zh-CN" altLang="en-US" dirty="0"/>
              <a:t>正则化</a:t>
            </a:r>
            <a:endParaRPr lang="en-US" altLang="zh-CN" dirty="0"/>
          </a:p>
          <a:p>
            <a:pPr lvl="1"/>
            <a:r>
              <a:rPr lang="zh-CN" altLang="en-US" dirty="0"/>
              <a:t>干扰优化过程</a:t>
            </a:r>
            <a:endParaRPr lang="en-US" altLang="zh-CN" dirty="0"/>
          </a:p>
          <a:p>
            <a:pPr lvl="2"/>
            <a:r>
              <a:rPr lang="zh-CN" altLang="en-US" dirty="0"/>
              <a:t>提前停止 </a:t>
            </a:r>
            <a:r>
              <a:rPr lang="en-US" altLang="zh-CN" dirty="0"/>
              <a:t>early stop</a:t>
            </a:r>
          </a:p>
          <a:p>
            <a:pPr lvl="2"/>
            <a:r>
              <a:rPr lang="zh-CN" altLang="en-US" dirty="0"/>
              <a:t>权重衰减</a:t>
            </a:r>
            <a:endParaRPr lang="en-US" altLang="zh-CN" dirty="0"/>
          </a:p>
          <a:p>
            <a:pPr lvl="2"/>
            <a:r>
              <a:rPr lang="en-US" altLang="zh-CN" dirty="0"/>
              <a:t>SGD</a:t>
            </a:r>
          </a:p>
          <a:p>
            <a:pPr lvl="2"/>
            <a:r>
              <a:rPr lang="en-US" altLang="zh-CN" dirty="0"/>
              <a:t>Dropout</a:t>
            </a:r>
          </a:p>
        </p:txBody>
      </p:sp>
      <p:pic>
        <p:nvPicPr>
          <p:cNvPr id="5122" name="Picture 2" descr="http://friskit-blog.qiniudn.com/6/18/1dd0d6c707556bf6f30bcfd2e15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16967"/>
            <a:ext cx="5410200" cy="281619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903679" y="3047635"/>
            <a:ext cx="1172116" cy="369332"/>
          </a:xfrm>
          <a:prstGeom prst="rect">
            <a:avLst/>
          </a:prstGeom>
        </p:spPr>
        <p:txBody>
          <a:bodyPr wrap="none">
            <a:spAutoFit/>
          </a:bodyPr>
          <a:lstStyle/>
          <a:p>
            <a:r>
              <a:rPr lang="zh-CN" altLang="en-US" dirty="0">
                <a:solidFill>
                  <a:srgbClr val="FF0000"/>
                </a:solidFill>
              </a:rPr>
              <a:t>提前停止 </a:t>
            </a:r>
          </a:p>
        </p:txBody>
      </p:sp>
      <p:sp>
        <p:nvSpPr>
          <p:cNvPr id="7" name="矩形 6"/>
          <p:cNvSpPr/>
          <p:nvPr/>
        </p:nvSpPr>
        <p:spPr>
          <a:xfrm>
            <a:off x="7472707" y="3047635"/>
            <a:ext cx="1197764" cy="369332"/>
          </a:xfrm>
          <a:prstGeom prst="rect">
            <a:avLst/>
          </a:prstGeom>
        </p:spPr>
        <p:txBody>
          <a:bodyPr wrap="none">
            <a:spAutoFit/>
          </a:bodyPr>
          <a:lstStyle/>
          <a:p>
            <a:r>
              <a:rPr lang="en-US" altLang="zh-CN" dirty="0">
                <a:solidFill>
                  <a:srgbClr val="FF0000"/>
                </a:solidFill>
              </a:rPr>
              <a:t>L2 </a:t>
            </a:r>
            <a:r>
              <a:rPr lang="zh-CN" altLang="en-US" dirty="0">
                <a:solidFill>
                  <a:srgbClr val="FF0000"/>
                </a:solidFill>
              </a:rPr>
              <a:t>正则化</a:t>
            </a:r>
          </a:p>
        </p:txBody>
      </p:sp>
    </p:spTree>
    <p:extLst>
      <p:ext uri="{BB962C8B-B14F-4D97-AF65-F5344CB8AC3E}">
        <p14:creationId xmlns:p14="http://schemas.microsoft.com/office/powerpoint/2010/main" val="4698978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Dropout</a:t>
            </a:r>
            <a:endParaRPr lang="zh-CN" altLang="en-US" dirty="0"/>
          </a:p>
        </p:txBody>
      </p:sp>
      <p:sp>
        <p:nvSpPr>
          <p:cNvPr id="9" name="内容占位符 8"/>
          <p:cNvSpPr>
            <a:spLocks noGrp="1"/>
          </p:cNvSpPr>
          <p:nvPr>
            <p:ph sz="quarter" idx="1"/>
          </p:nvPr>
        </p:nvSpPr>
        <p:spPr/>
        <p:txBody>
          <a:bodyPr/>
          <a:lstStyle/>
          <a:p>
            <a:r>
              <a:rPr lang="zh-CN" altLang="en-US" dirty="0"/>
              <a:t>集成学习的解释</a:t>
            </a:r>
            <a:endParaRPr lang="en-US" altLang="zh-CN" dirty="0"/>
          </a:p>
          <a:p>
            <a:pPr lvl="1"/>
            <a:r>
              <a:rPr lang="zh-CN" altLang="en-US" dirty="0"/>
              <a:t>原始网络可以近似看作是不同子网络的组合模型。</a:t>
            </a:r>
            <a:endParaRPr lang="en-US" altLang="zh-CN" dirty="0"/>
          </a:p>
          <a:p>
            <a:pPr lvl="1"/>
            <a:endParaRPr lang="en-US" altLang="zh-CN" dirty="0"/>
          </a:p>
          <a:p>
            <a:pPr lvl="1"/>
            <a:endParaRPr lang="en-US" altLang="zh-CN" dirty="0"/>
          </a:p>
          <a:p>
            <a:r>
              <a:rPr lang="zh-CN" altLang="en-US" dirty="0"/>
              <a:t>贝叶斯学习的解释</a:t>
            </a:r>
            <a:endParaRPr lang="en-US" altLang="zh-CN" dirty="0"/>
          </a:p>
          <a:p>
            <a:pPr lvl="1"/>
            <a:r>
              <a:rPr lang="zh-CN" altLang="en-US" dirty="0"/>
              <a:t>参数</a:t>
            </a:r>
            <a:r>
              <a:rPr lang="en-US" altLang="zh-CN" dirty="0"/>
              <a:t>θ</a:t>
            </a:r>
            <a:r>
              <a:rPr lang="zh-CN" altLang="en-US" dirty="0"/>
              <a:t>为随机向量，并且先验分布为</a:t>
            </a:r>
            <a:r>
              <a:rPr lang="en-US" altLang="zh-CN" dirty="0"/>
              <a:t>q(θ)</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685800"/>
            <a:ext cx="2242067" cy="2726959"/>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0466" y="3758960"/>
            <a:ext cx="2028334" cy="2384393"/>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7498" y="4648200"/>
            <a:ext cx="2803803" cy="1374353"/>
          </a:xfrm>
          <a:prstGeom prst="rect">
            <a:avLst/>
          </a:prstGeom>
        </p:spPr>
      </p:pic>
    </p:spTree>
    <p:extLst>
      <p:ext uri="{BB962C8B-B14F-4D97-AF65-F5344CB8AC3E}">
        <p14:creationId xmlns:p14="http://schemas.microsoft.com/office/powerpoint/2010/main" val="8300605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经验</a:t>
            </a:r>
          </a:p>
        </p:txBody>
      </p:sp>
      <p:sp>
        <p:nvSpPr>
          <p:cNvPr id="3" name="内容占位符 2"/>
          <p:cNvSpPr>
            <a:spLocks noGrp="1"/>
          </p:cNvSpPr>
          <p:nvPr>
            <p:ph sz="quarter" idx="1"/>
          </p:nvPr>
        </p:nvSpPr>
        <p:spPr/>
        <p:txBody>
          <a:bodyPr/>
          <a:lstStyle/>
          <a:p>
            <a:pPr lvl="1"/>
            <a:r>
              <a:rPr lang="zh-CN" altLang="en-US" dirty="0"/>
              <a:t>用 </a:t>
            </a:r>
            <a:r>
              <a:rPr lang="en-US" altLang="zh-CN" dirty="0" err="1"/>
              <a:t>ReLU</a:t>
            </a:r>
            <a:r>
              <a:rPr lang="en-US" altLang="zh-CN" dirty="0"/>
              <a:t> </a:t>
            </a:r>
            <a:r>
              <a:rPr lang="zh-CN" altLang="en-US" dirty="0"/>
              <a:t>作为激活函数</a:t>
            </a:r>
          </a:p>
          <a:p>
            <a:pPr lvl="1"/>
            <a:r>
              <a:rPr lang="zh-CN" altLang="en-US" dirty="0"/>
              <a:t>分类时用交叉熵作为损失函数</a:t>
            </a:r>
          </a:p>
          <a:p>
            <a:pPr lvl="1"/>
            <a:r>
              <a:rPr lang="en-US" altLang="zh-CN" dirty="0" err="1"/>
              <a:t>SDG+mini-batch</a:t>
            </a:r>
            <a:endParaRPr lang="en-US" altLang="zh-CN" dirty="0"/>
          </a:p>
          <a:p>
            <a:pPr lvl="1"/>
            <a:r>
              <a:rPr lang="zh-CN" altLang="en-US" dirty="0"/>
              <a:t>每次迭代都重新随机排序</a:t>
            </a:r>
          </a:p>
          <a:p>
            <a:pPr lvl="1"/>
            <a:r>
              <a:rPr lang="zh-CN" altLang="en-US" dirty="0"/>
              <a:t>数据预处理（标准归一化）</a:t>
            </a:r>
          </a:p>
          <a:p>
            <a:pPr lvl="1"/>
            <a:r>
              <a:rPr lang="zh-CN" altLang="en-US" dirty="0"/>
              <a:t>动态学习率（越来越小）</a:t>
            </a:r>
          </a:p>
          <a:p>
            <a:pPr lvl="1"/>
            <a:r>
              <a:rPr lang="zh-CN" altLang="en-US" dirty="0"/>
              <a:t>用 </a:t>
            </a:r>
            <a:r>
              <a:rPr lang="en-US" altLang="zh-CN" dirty="0"/>
              <a:t>L1 </a:t>
            </a:r>
            <a:r>
              <a:rPr lang="zh-CN" altLang="en-US" dirty="0"/>
              <a:t>或 </a:t>
            </a:r>
            <a:r>
              <a:rPr lang="en-US" altLang="zh-CN" dirty="0"/>
              <a:t>L2 </a:t>
            </a:r>
            <a:r>
              <a:rPr lang="zh-CN" altLang="en-US" dirty="0"/>
              <a:t>正则化（跳过前几轮）</a:t>
            </a:r>
            <a:endParaRPr lang="en-US" altLang="zh-CN" dirty="0"/>
          </a:p>
          <a:p>
            <a:pPr lvl="1"/>
            <a:r>
              <a:rPr lang="zh-CN" altLang="en-US" dirty="0"/>
              <a:t>逐层归一化</a:t>
            </a:r>
          </a:p>
          <a:p>
            <a:pPr lvl="1"/>
            <a:r>
              <a:rPr lang="en-US" altLang="zh-CN" dirty="0"/>
              <a:t>dropout</a:t>
            </a:r>
          </a:p>
          <a:p>
            <a:pPr lvl="1"/>
            <a:r>
              <a:rPr lang="zh-CN" altLang="en-US" dirty="0"/>
              <a:t>数据增强</a:t>
            </a:r>
          </a:p>
        </p:txBody>
      </p:sp>
    </p:spTree>
    <p:extLst>
      <p:ext uri="{BB962C8B-B14F-4D97-AF65-F5344CB8AC3E}">
        <p14:creationId xmlns:p14="http://schemas.microsoft.com/office/powerpoint/2010/main" val="316047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b="-2593"/>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extLst>
      <p:ext uri="{BB962C8B-B14F-4D97-AF65-F5344CB8AC3E}">
        <p14:creationId xmlns:p14="http://schemas.microsoft.com/office/powerpoint/2010/main" val="2765209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注意力与记忆机制</a:t>
            </a:r>
          </a:p>
        </p:txBody>
      </p:sp>
    </p:spTree>
    <p:extLst>
      <p:ext uri="{BB962C8B-B14F-4D97-AF65-F5344CB8AC3E}">
        <p14:creationId xmlns:p14="http://schemas.microsoft.com/office/powerpoint/2010/main" val="3788107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由于优化算法和计算能力的限制，神经网络在实践中很难达到通用近似的能力。</a:t>
            </a:r>
            <a:endParaRPr lang="en-US" altLang="zh-CN" dirty="0"/>
          </a:p>
          <a:p>
            <a:pPr lvl="1"/>
            <a:r>
              <a:rPr lang="zh-CN" altLang="en-US" dirty="0"/>
              <a:t>网络不能太复杂（参数太多）</a:t>
            </a:r>
            <a:endParaRPr lang="en-US" altLang="zh-CN" dirty="0"/>
          </a:p>
          <a:p>
            <a:r>
              <a:rPr lang="zh-CN" altLang="en-US" dirty="0"/>
              <a:t>如何提高网络能力</a:t>
            </a:r>
            <a:endParaRPr lang="en-US" altLang="zh-CN" dirty="0"/>
          </a:p>
          <a:p>
            <a:pPr lvl="1"/>
            <a:r>
              <a:rPr lang="zh-CN" altLang="en-US" dirty="0"/>
              <a:t>局部连接</a:t>
            </a:r>
            <a:endParaRPr lang="en-US" altLang="zh-CN" dirty="0"/>
          </a:p>
          <a:p>
            <a:pPr lvl="1"/>
            <a:r>
              <a:rPr lang="zh-CN" altLang="en-US" dirty="0"/>
              <a:t>权重共享</a:t>
            </a:r>
            <a:endParaRPr lang="en-US" altLang="zh-CN" dirty="0"/>
          </a:p>
          <a:p>
            <a:pPr lvl="1"/>
            <a:r>
              <a:rPr lang="zh-CN" altLang="en-US" dirty="0"/>
              <a:t>汇聚操作</a:t>
            </a:r>
            <a:endParaRPr lang="en-US" altLang="zh-CN" dirty="0"/>
          </a:p>
          <a:p>
            <a:pPr lvl="1"/>
            <a:r>
              <a:rPr lang="zh-CN" altLang="en-US" dirty="0"/>
              <a:t>？</a:t>
            </a:r>
          </a:p>
        </p:txBody>
      </p:sp>
      <p:graphicFrame>
        <p:nvGraphicFramePr>
          <p:cNvPr id="4" name="图示 3"/>
          <p:cNvGraphicFramePr/>
          <p:nvPr>
            <p:extLst/>
          </p:nvPr>
        </p:nvGraphicFramePr>
        <p:xfrm>
          <a:off x="3810000" y="3210560"/>
          <a:ext cx="3581400" cy="294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1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大脑中的注意力</a:t>
            </a:r>
          </a:p>
        </p:txBody>
      </p:sp>
      <p:sp>
        <p:nvSpPr>
          <p:cNvPr id="3" name="内容占位符 2"/>
          <p:cNvSpPr>
            <a:spLocks noGrp="1"/>
          </p:cNvSpPr>
          <p:nvPr>
            <p:ph sz="quarter" idx="1"/>
          </p:nvPr>
        </p:nvSpPr>
        <p:spPr/>
        <p:txBody>
          <a:bodyPr/>
          <a:lstStyle/>
          <a:p>
            <a:r>
              <a:rPr lang="zh-CN" altLang="en-US" dirty="0"/>
              <a:t>人脑每个时刻接收的外界输入信息非常多，包括来源于视觉、听觉、触觉的各种各样的信息。</a:t>
            </a:r>
            <a:endParaRPr lang="en-US" altLang="zh-CN" dirty="0"/>
          </a:p>
          <a:p>
            <a:r>
              <a:rPr lang="zh-CN" altLang="en-US" dirty="0"/>
              <a:t>但就视觉来说，眼睛每秒钟都会发送千万比特的信息给视觉神经系统。</a:t>
            </a:r>
            <a:endParaRPr lang="en-US" altLang="zh-CN" dirty="0"/>
          </a:p>
          <a:p>
            <a:r>
              <a:rPr lang="zh-CN" altLang="en-US" dirty="0"/>
              <a:t>人脑通过</a:t>
            </a:r>
            <a:r>
              <a:rPr lang="zh-CN" altLang="en-US" dirty="0">
                <a:solidFill>
                  <a:srgbClr val="FF0000"/>
                </a:solidFill>
              </a:rPr>
              <a:t>注意力</a:t>
            </a:r>
            <a:r>
              <a:rPr lang="zh-CN" altLang="en-US" dirty="0"/>
              <a:t>来解决</a:t>
            </a:r>
            <a:r>
              <a:rPr lang="zh-CN" altLang="en-US" dirty="0">
                <a:solidFill>
                  <a:srgbClr val="FF0000"/>
                </a:solidFill>
              </a:rPr>
              <a:t>信息超载问题</a:t>
            </a:r>
            <a:r>
              <a:rPr lang="zh-CN" altLang="en-US" dirty="0"/>
              <a:t>。</a:t>
            </a:r>
          </a:p>
        </p:txBody>
      </p:sp>
    </p:spTree>
    <p:extLst>
      <p:ext uri="{BB962C8B-B14F-4D97-AF65-F5344CB8AC3E}">
        <p14:creationId xmlns:p14="http://schemas.microsoft.com/office/powerpoint/2010/main" val="40196409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注意力示例</a:t>
            </a:r>
          </a:p>
        </p:txBody>
      </p:sp>
      <p:pic>
        <p:nvPicPr>
          <p:cNvPr id="4098" name="Picture 2" descr="https://images.fastcompany.com/upload/nyt-heatma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1905000"/>
            <a:ext cx="59055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71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p>
        </p:txBody>
      </p:sp>
      <p:sp>
        <p:nvSpPr>
          <p:cNvPr id="3" name="内容占位符 2"/>
          <p:cNvSpPr>
            <a:spLocks noGrp="1"/>
          </p:cNvSpPr>
          <p:nvPr>
            <p:ph sz="quarter" idx="1"/>
          </p:nvPr>
        </p:nvSpPr>
        <p:spPr/>
        <p:txBody>
          <a:bodyPr/>
          <a:lstStyle/>
          <a:p>
            <a:r>
              <a:rPr lang="zh-CN" altLang="en-US" dirty="0"/>
              <a:t>自下而上</a:t>
            </a:r>
            <a:endParaRPr lang="en-US" altLang="zh-CN" dirty="0"/>
          </a:p>
          <a:p>
            <a:endParaRPr lang="en-US" altLang="zh-CN" dirty="0"/>
          </a:p>
          <a:p>
            <a:endParaRPr lang="en-US" altLang="zh-CN" dirty="0"/>
          </a:p>
          <a:p>
            <a:endParaRPr lang="en-US" altLang="zh-CN" dirty="0"/>
          </a:p>
          <a:p>
            <a:r>
              <a:rPr lang="zh-CN" altLang="en-US" dirty="0"/>
              <a:t>自上而下</a:t>
            </a:r>
          </a:p>
        </p:txBody>
      </p:sp>
      <p:sp>
        <p:nvSpPr>
          <p:cNvPr id="4" name="文本框 3"/>
          <p:cNvSpPr txBox="1"/>
          <p:nvPr/>
        </p:nvSpPr>
        <p:spPr>
          <a:xfrm>
            <a:off x="2819400" y="2286000"/>
            <a:ext cx="2783134" cy="523220"/>
          </a:xfrm>
          <a:prstGeom prst="rect">
            <a:avLst/>
          </a:prstGeom>
          <a:noFill/>
        </p:spPr>
        <p:txBody>
          <a:bodyPr wrap="none" rtlCol="0">
            <a:spAutoFit/>
          </a:bodyPr>
          <a:lstStyle/>
          <a:p>
            <a:r>
              <a:rPr lang="zh-CN" altLang="en-US" sz="2800" dirty="0"/>
              <a:t>汇聚（</a:t>
            </a:r>
            <a:r>
              <a:rPr lang="en-US" altLang="zh-CN" sz="2800" dirty="0"/>
              <a:t>pooling</a:t>
            </a:r>
            <a:r>
              <a:rPr lang="zh-CN" altLang="en-US" sz="2800" dirty="0"/>
              <a:t>）</a:t>
            </a:r>
          </a:p>
        </p:txBody>
      </p:sp>
      <p:sp>
        <p:nvSpPr>
          <p:cNvPr id="5" name="文本框 4"/>
          <p:cNvSpPr txBox="1"/>
          <p:nvPr/>
        </p:nvSpPr>
        <p:spPr>
          <a:xfrm>
            <a:off x="2970884" y="4724400"/>
            <a:ext cx="2480166" cy="523220"/>
          </a:xfrm>
          <a:prstGeom prst="rect">
            <a:avLst/>
          </a:prstGeom>
          <a:noFill/>
        </p:spPr>
        <p:txBody>
          <a:bodyPr wrap="none" rtlCol="0">
            <a:spAutoFit/>
          </a:bodyPr>
          <a:lstStyle/>
          <a:p>
            <a:r>
              <a:rPr lang="zh-CN" altLang="en-US" sz="2800" dirty="0"/>
              <a:t>会聚（</a:t>
            </a:r>
            <a:r>
              <a:rPr lang="en-US" altLang="zh-CN" sz="2800" dirty="0"/>
              <a:t>focus</a:t>
            </a:r>
            <a:r>
              <a:rPr lang="zh-CN" altLang="en-US" sz="2800" dirty="0"/>
              <a:t>）</a:t>
            </a:r>
          </a:p>
        </p:txBody>
      </p:sp>
    </p:spTree>
    <p:extLst>
      <p:ext uri="{BB962C8B-B14F-4D97-AF65-F5344CB8AC3E}">
        <p14:creationId xmlns:p14="http://schemas.microsoft.com/office/powerpoint/2010/main" val="9992366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注意力分布</a:t>
            </a:r>
          </a:p>
        </p:txBody>
      </p:sp>
      <p:sp>
        <p:nvSpPr>
          <p:cNvPr id="3" name="内容占位符 2"/>
          <p:cNvSpPr>
            <a:spLocks noGrp="1"/>
          </p:cNvSpPr>
          <p:nvPr>
            <p:ph sz="quarter" idx="1"/>
          </p:nvPr>
        </p:nvSpPr>
        <p:spPr/>
        <p:txBody>
          <a:bodyPr/>
          <a:lstStyle/>
          <a:p>
            <a:r>
              <a:rPr lang="zh-CN" altLang="en-US" dirty="0"/>
              <a:t>给定查询</a:t>
            </a:r>
            <a:r>
              <a:rPr lang="en-US" altLang="zh-CN" dirty="0"/>
              <a:t>q</a:t>
            </a:r>
            <a:r>
              <a:rPr lang="zh-CN" altLang="en-US" dirty="0"/>
              <a:t>和输入信息</a:t>
            </a:r>
            <a:r>
              <a:rPr lang="en-US" altLang="zh-CN" b="1" dirty="0"/>
              <a:t>x</a:t>
            </a:r>
            <a:r>
              <a:rPr lang="en-US" altLang="zh-CN" baseline="-25000" dirty="0"/>
              <a:t>1:N</a:t>
            </a:r>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r>
              <a:rPr lang="en-US" altLang="zh-CN" dirty="0"/>
              <a:t>s(</a:t>
            </a:r>
            <a:r>
              <a:rPr lang="en-US" altLang="zh-CN" b="1" dirty="0"/>
              <a:t>x</a:t>
            </a:r>
            <a:r>
              <a:rPr lang="en-US" altLang="zh-CN" baseline="-25000" dirty="0"/>
              <a:t>i</a:t>
            </a:r>
            <a:r>
              <a:rPr lang="en-US" altLang="zh-CN" dirty="0"/>
              <a:t> ,q)</a:t>
            </a:r>
            <a:r>
              <a:rPr lang="zh-CN" altLang="en-US" dirty="0"/>
              <a:t>为注意力打分函数</a:t>
            </a:r>
            <a:endParaRPr lang="en-US" altLang="zh-CN" dirty="0"/>
          </a:p>
          <a:p>
            <a:pPr lvl="1"/>
            <a:r>
              <a:rPr lang="zh-CN" altLang="en-US" dirty="0"/>
              <a:t>加性模型</a:t>
            </a:r>
            <a:endParaRPr lang="en-US" altLang="zh-CN" dirty="0"/>
          </a:p>
          <a:p>
            <a:pPr lvl="1"/>
            <a:endParaRPr lang="en-US" altLang="zh-CN" dirty="0"/>
          </a:p>
          <a:p>
            <a:pPr lvl="1"/>
            <a:r>
              <a:rPr lang="zh-CN" altLang="en-US" dirty="0"/>
              <a:t>乘法模型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541"/>
            <a:ext cx="3276600" cy="2154559"/>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583267"/>
            <a:ext cx="3674938" cy="52499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5232960"/>
            <a:ext cx="2349759" cy="982242"/>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718" y="0"/>
            <a:ext cx="4216012" cy="4543527"/>
          </a:xfrm>
          <a:prstGeom prst="rect">
            <a:avLst/>
          </a:prstGeom>
        </p:spPr>
      </p:pic>
    </p:spTree>
    <p:extLst>
      <p:ext uri="{BB962C8B-B14F-4D97-AF65-F5344CB8AC3E}">
        <p14:creationId xmlns:p14="http://schemas.microsoft.com/office/powerpoint/2010/main" val="4016995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注意力的变种</a:t>
            </a:r>
          </a:p>
        </p:txBody>
      </p:sp>
      <p:sp>
        <p:nvSpPr>
          <p:cNvPr id="3" name="内容占位符 2"/>
          <p:cNvSpPr>
            <a:spLocks noGrp="1"/>
          </p:cNvSpPr>
          <p:nvPr>
            <p:ph sz="quarter" idx="1"/>
          </p:nvPr>
        </p:nvSpPr>
        <p:spPr/>
        <p:txBody>
          <a:bodyPr/>
          <a:lstStyle/>
          <a:p>
            <a:r>
              <a:rPr lang="zh-CN" altLang="en-US" dirty="0"/>
              <a:t>多头注意力</a:t>
            </a:r>
            <a:r>
              <a:rPr lang="en-US" altLang="zh-CN" dirty="0"/>
              <a:t>Multi-Head Attention</a:t>
            </a:r>
          </a:p>
          <a:p>
            <a:r>
              <a:rPr lang="zh-CN" altLang="en-US" dirty="0"/>
              <a:t>硬注意力 </a:t>
            </a:r>
            <a:r>
              <a:rPr lang="en-US" altLang="zh-CN" dirty="0"/>
              <a:t>Hard Attention</a:t>
            </a:r>
          </a:p>
          <a:p>
            <a:r>
              <a:rPr lang="zh-CN" altLang="en-US" dirty="0"/>
              <a:t>结构化注意力 </a:t>
            </a:r>
            <a:r>
              <a:rPr lang="en-US" altLang="zh-CN" dirty="0"/>
              <a:t>Structure Attention</a:t>
            </a:r>
          </a:p>
          <a:p>
            <a:r>
              <a:rPr lang="zh-CN" altLang="en-US" dirty="0"/>
              <a:t>指针网络 </a:t>
            </a:r>
            <a:r>
              <a:rPr lang="en-US" altLang="zh-CN" dirty="0"/>
              <a:t>Pointer Network</a:t>
            </a:r>
          </a:p>
          <a:p>
            <a:r>
              <a:rPr lang="zh-CN" altLang="en-US" dirty="0"/>
              <a:t>双向注意力</a:t>
            </a:r>
            <a:r>
              <a:rPr lang="en-US" altLang="zh-CN" dirty="0"/>
              <a:t>Bi-Directional Attention</a:t>
            </a:r>
          </a:p>
          <a:p>
            <a:r>
              <a:rPr lang="zh-CN" altLang="en-US" dirty="0"/>
              <a:t>键值对注意力 </a:t>
            </a:r>
            <a:r>
              <a:rPr lang="en-US" altLang="zh-CN" dirty="0"/>
              <a:t>Key-Value Attention</a:t>
            </a:r>
          </a:p>
          <a:p>
            <a:r>
              <a:rPr lang="zh-CN" altLang="en-US" dirty="0"/>
              <a:t>自注意力 </a:t>
            </a:r>
            <a:r>
              <a:rPr lang="en-US" altLang="zh-CN" dirty="0"/>
              <a:t>Self/Intra Attention</a:t>
            </a:r>
          </a:p>
          <a:p>
            <a:r>
              <a:rPr lang="en-US" altLang="zh-CN" dirty="0"/>
              <a:t>…</a:t>
            </a:r>
            <a:endParaRPr lang="zh-CN" altLang="en-US" dirty="0"/>
          </a:p>
        </p:txBody>
      </p:sp>
    </p:spTree>
    <p:extLst>
      <p:ext uri="{BB962C8B-B14F-4D97-AF65-F5344CB8AC3E}">
        <p14:creationId xmlns:p14="http://schemas.microsoft.com/office/powerpoint/2010/main" val="32597240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如何增加网络容量？</a:t>
            </a:r>
          </a:p>
        </p:txBody>
      </p:sp>
      <p:sp>
        <p:nvSpPr>
          <p:cNvPr id="5" name="内容占位符 4"/>
          <p:cNvSpPr>
            <a:spLocks noGrp="1"/>
          </p:cNvSpPr>
          <p:nvPr>
            <p:ph sz="quarter" idx="1"/>
          </p:nvPr>
        </p:nvSpPr>
        <p:spPr/>
        <p:txBody>
          <a:bodyPr/>
          <a:lstStyle/>
          <a:p>
            <a:r>
              <a:rPr lang="zh-CN" altLang="en-US" dirty="0"/>
              <a:t>以</a:t>
            </a:r>
            <a:r>
              <a:rPr lang="en-US" altLang="zh-CN" dirty="0"/>
              <a:t>LSTM</a:t>
            </a:r>
            <a:r>
              <a:rPr lang="zh-CN" altLang="en-US" dirty="0"/>
              <a:t>为例，</a:t>
            </a:r>
          </a:p>
        </p:txBody>
      </p:sp>
      <p:graphicFrame>
        <p:nvGraphicFramePr>
          <p:cNvPr id="6" name="内容占位符 3"/>
          <p:cNvGraphicFramePr>
            <a:graphicFrameLocks/>
          </p:cNvGraphicFramePr>
          <p:nvPr>
            <p:extLst>
              <p:ext uri="{D42A27DB-BD31-4B8C-83A1-F6EECF244321}">
                <p14:modId xmlns:p14="http://schemas.microsoft.com/office/powerpoint/2010/main" val="2601326283"/>
              </p:ext>
            </p:extLst>
          </p:nvPr>
        </p:nvGraphicFramePr>
        <p:xfrm>
          <a:off x="457200" y="2057401"/>
          <a:ext cx="82296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6424642" y="1796535"/>
            <a:ext cx="2262158" cy="369332"/>
          </a:xfrm>
          <a:prstGeom prst="rect">
            <a:avLst/>
          </a:prstGeom>
          <a:noFill/>
        </p:spPr>
        <p:txBody>
          <a:bodyPr wrap="none" rtlCol="0">
            <a:spAutoFit/>
          </a:bodyPr>
          <a:lstStyle/>
          <a:p>
            <a:pPr lvl="0"/>
            <a:r>
              <a:rPr lang="zh-CN" altLang="en-US" dirty="0">
                <a:solidFill>
                  <a:srgbClr val="FF0000"/>
                </a:solidFill>
              </a:rPr>
              <a:t>参数数量平方级增长</a:t>
            </a:r>
          </a:p>
        </p:txBody>
      </p:sp>
    </p:spTree>
    <p:extLst>
      <p:ext uri="{BB962C8B-B14F-4D97-AF65-F5344CB8AC3E}">
        <p14:creationId xmlns:p14="http://schemas.microsoft.com/office/powerpoint/2010/main" val="135255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8838F90-57CB-421B-9B48-24347DC59DF8}"/>
                                            </p:graphicEl>
                                          </p:spTgt>
                                        </p:tgtEl>
                                        <p:attrNameLst>
                                          <p:attrName>style.visibility</p:attrName>
                                        </p:attrNameLst>
                                      </p:cBhvr>
                                      <p:to>
                                        <p:strVal val="visible"/>
                                      </p:to>
                                    </p:set>
                                    <p:animEffect transition="in" filter="fade">
                                      <p:cBhvr>
                                        <p:cTn id="7" dur="500"/>
                                        <p:tgtEl>
                                          <p:spTgt spid="6">
                                            <p:graphicEl>
                                              <a:dgm id="{28838F90-57CB-421B-9B48-24347DC59DF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6915D61-B503-403C-BA9A-C227D7135731}"/>
                                            </p:graphicEl>
                                          </p:spTgt>
                                        </p:tgtEl>
                                        <p:attrNameLst>
                                          <p:attrName>style.visibility</p:attrName>
                                        </p:attrNameLst>
                                      </p:cBhvr>
                                      <p:to>
                                        <p:strVal val="visible"/>
                                      </p:to>
                                    </p:set>
                                    <p:animEffect transition="in" filter="fade">
                                      <p:cBhvr>
                                        <p:cTn id="12" dur="500"/>
                                        <p:tgtEl>
                                          <p:spTgt spid="6">
                                            <p:graphicEl>
                                              <a:dgm id="{26915D61-B503-403C-BA9A-C227D713573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68480EF7-C298-4C6C-B2AA-9BBC8FF1018C}"/>
                                            </p:graphicEl>
                                          </p:spTgt>
                                        </p:tgtEl>
                                        <p:attrNameLst>
                                          <p:attrName>style.visibility</p:attrName>
                                        </p:attrNameLst>
                                      </p:cBhvr>
                                      <p:to>
                                        <p:strVal val="visible"/>
                                      </p:to>
                                    </p:set>
                                    <p:animEffect transition="in" filter="fade">
                                      <p:cBhvr>
                                        <p:cTn id="15" dur="500"/>
                                        <p:tgtEl>
                                          <p:spTgt spid="6">
                                            <p:graphicEl>
                                              <a:dgm id="{68480EF7-C298-4C6C-B2AA-9BBC8FF1018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9A4C6A3A-914E-473D-8CC9-C2C0DE070DD6}"/>
                                            </p:graphicEl>
                                          </p:spTgt>
                                        </p:tgtEl>
                                        <p:attrNameLst>
                                          <p:attrName>style.visibility</p:attrName>
                                        </p:attrNameLst>
                                      </p:cBhvr>
                                      <p:to>
                                        <p:strVal val="visible"/>
                                      </p:to>
                                    </p:set>
                                    <p:animEffect transition="in" filter="fade">
                                      <p:cBhvr>
                                        <p:cTn id="20" dur="500"/>
                                        <p:tgtEl>
                                          <p:spTgt spid="6">
                                            <p:graphicEl>
                                              <a:dgm id="{9A4C6A3A-914E-473D-8CC9-C2C0DE070DD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F720F9D4-7AB2-4517-B543-4FC3CF6A8054}"/>
                                            </p:graphicEl>
                                          </p:spTgt>
                                        </p:tgtEl>
                                        <p:attrNameLst>
                                          <p:attrName>style.visibility</p:attrName>
                                        </p:attrNameLst>
                                      </p:cBhvr>
                                      <p:to>
                                        <p:strVal val="visible"/>
                                      </p:to>
                                    </p:set>
                                    <p:animEffect transition="in" filter="fade">
                                      <p:cBhvr>
                                        <p:cTn id="23" dur="500"/>
                                        <p:tgtEl>
                                          <p:spTgt spid="6">
                                            <p:graphicEl>
                                              <a:dgm id="{F720F9D4-7AB2-4517-B543-4FC3CF6A805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1EC492FB-4DEA-41E4-AE3A-E1A846438973}"/>
                                            </p:graphicEl>
                                          </p:spTgt>
                                        </p:tgtEl>
                                        <p:attrNameLst>
                                          <p:attrName>style.visibility</p:attrName>
                                        </p:attrNameLst>
                                      </p:cBhvr>
                                      <p:to>
                                        <p:strVal val="visible"/>
                                      </p:to>
                                    </p:set>
                                    <p:animEffect transition="in" filter="fade">
                                      <p:cBhvr>
                                        <p:cTn id="33" dur="500"/>
                                        <p:tgtEl>
                                          <p:spTgt spid="6">
                                            <p:graphicEl>
                                              <a:dgm id="{1EC492FB-4DEA-41E4-AE3A-E1A84643897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48A68D7F-8250-4ED4-A0B1-B97C246CE6C3}"/>
                                            </p:graphicEl>
                                          </p:spTgt>
                                        </p:tgtEl>
                                        <p:attrNameLst>
                                          <p:attrName>style.visibility</p:attrName>
                                        </p:attrNameLst>
                                      </p:cBhvr>
                                      <p:to>
                                        <p:strVal val="visible"/>
                                      </p:to>
                                    </p:set>
                                    <p:animEffect transition="in" filter="fade">
                                      <p:cBhvr>
                                        <p:cTn id="36" dur="500"/>
                                        <p:tgtEl>
                                          <p:spTgt spid="6">
                                            <p:graphicEl>
                                              <a:dgm id="{48A68D7F-8250-4ED4-A0B1-B97C246CE6C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FB3864E7-68B3-4115-87BB-AF46116D1D1F}"/>
                                            </p:graphicEl>
                                          </p:spTgt>
                                        </p:tgtEl>
                                        <p:attrNameLst>
                                          <p:attrName>style.visibility</p:attrName>
                                        </p:attrNameLst>
                                      </p:cBhvr>
                                      <p:to>
                                        <p:strVal val="visible"/>
                                      </p:to>
                                    </p:set>
                                    <p:animEffect transition="in" filter="fade">
                                      <p:cBhvr>
                                        <p:cTn id="41" dur="500"/>
                                        <p:tgtEl>
                                          <p:spTgt spid="6">
                                            <p:graphicEl>
                                              <a:dgm id="{FB3864E7-68B3-4115-87BB-AF46116D1D1F}"/>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86C8E487-B936-4FBF-BDA5-88B682ED3075}"/>
                                            </p:graphicEl>
                                          </p:spTgt>
                                        </p:tgtEl>
                                        <p:attrNameLst>
                                          <p:attrName>style.visibility</p:attrName>
                                        </p:attrNameLst>
                                      </p:cBhvr>
                                      <p:to>
                                        <p:strVal val="visible"/>
                                      </p:to>
                                    </p:set>
                                    <p:animEffect transition="in" filter="fade">
                                      <p:cBhvr>
                                        <p:cTn id="44" dur="500"/>
                                        <p:tgtEl>
                                          <p:spTgt spid="6">
                                            <p:graphicEl>
                                              <a:dgm id="{86C8E487-B936-4FBF-BDA5-88B682ED307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graphicEl>
                                              <a:dgm id="{56669328-AEEE-4D9E-8C1F-6B484A30D05B}"/>
                                            </p:graphicEl>
                                          </p:spTgt>
                                        </p:tgtEl>
                                        <p:attrNameLst>
                                          <p:attrName>style.visibility</p:attrName>
                                        </p:attrNameLst>
                                      </p:cBhvr>
                                      <p:to>
                                        <p:strVal val="visible"/>
                                      </p:to>
                                    </p:set>
                                    <p:animEffect transition="in" filter="fade">
                                      <p:cBhvr>
                                        <p:cTn id="49" dur="500"/>
                                        <p:tgtEl>
                                          <p:spTgt spid="6">
                                            <p:graphicEl>
                                              <a:dgm id="{56669328-AEEE-4D9E-8C1F-6B484A30D05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6CF0213B-401A-404A-98F7-1DD64CFCB60B}"/>
                                            </p:graphicEl>
                                          </p:spTgt>
                                        </p:tgtEl>
                                        <p:attrNameLst>
                                          <p:attrName>style.visibility</p:attrName>
                                        </p:attrNameLst>
                                      </p:cBhvr>
                                      <p:to>
                                        <p:strVal val="visible"/>
                                      </p:to>
                                    </p:set>
                                    <p:animEffect transition="in" filter="fade">
                                      <p:cBhvr>
                                        <p:cTn id="52" dur="500"/>
                                        <p:tgtEl>
                                          <p:spTgt spid="6">
                                            <p:graphicEl>
                                              <a:dgm id="{6CF0213B-401A-404A-98F7-1DD64CFCB60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外部记忆</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外部记忆定义为矩阵</a:t>
                </a:r>
                <a14:m>
                  <m:oMath xmlns:m="http://schemas.openxmlformats.org/officeDocument/2006/math">
                    <m:r>
                      <m:rPr>
                        <m:nor/>
                      </m:rPr>
                      <a:rPr lang="en-US" altLang="zh-CN" dirty="0"/>
                      <m:t>M</m:t>
                    </m:r>
                    <m:r>
                      <a:rPr lang="en-US" altLang="zh-CN" b="0" i="1" dirty="0" smtClean="0">
                        <a:latin typeface="Cambria Math" panose="02040503050406030204" pitchFamily="18" charset="0"/>
                      </a:rPr>
                      <m:t>∈</m:t>
                    </m:r>
                    <m:r>
                      <m:rPr>
                        <m:nor/>
                      </m:rPr>
                      <a:rPr lang="en-US" altLang="zh-CN" dirty="0"/>
                      <m:t>R</m:t>
                    </m:r>
                    <m:r>
                      <m:rPr>
                        <m:nor/>
                      </m:rPr>
                      <a:rPr lang="en-US" altLang="zh-CN" b="0" i="0" baseline="30000" dirty="0" smtClean="0"/>
                      <m:t>d</m:t>
                    </m:r>
                    <m:r>
                      <m:rPr>
                        <m:nor/>
                      </m:rPr>
                      <a:rPr lang="en-US" altLang="zh-CN" baseline="30000" dirty="0"/>
                      <m:t>×</m:t>
                    </m:r>
                    <m:r>
                      <a:rPr lang="en-US" altLang="zh-CN" b="0" i="1" baseline="30000" dirty="0" smtClean="0">
                        <a:latin typeface="Cambria Math" panose="02040503050406030204" pitchFamily="18" charset="0"/>
                      </a:rPr>
                      <m:t>𝑘</m:t>
                    </m:r>
                  </m:oMath>
                </a14:m>
                <a:endParaRPr lang="en-US" altLang="zh-CN" dirty="0"/>
              </a:p>
              <a:p>
                <a:pPr lvl="1"/>
                <a:r>
                  <a:rPr lang="en-US" altLang="zh-CN" dirty="0"/>
                  <a:t>k </a:t>
                </a:r>
                <a:r>
                  <a:rPr lang="zh-CN" altLang="en-US" dirty="0"/>
                  <a:t>是记忆片段的数量，</a:t>
                </a:r>
                <a:r>
                  <a:rPr lang="en-US" altLang="zh-CN" dirty="0"/>
                  <a:t>d </a:t>
                </a:r>
                <a:r>
                  <a:rPr lang="zh-CN" altLang="en-US" dirty="0"/>
                  <a:t>是每个记忆片段的大小</a:t>
                </a:r>
                <a:endParaRPr lang="en-US" altLang="zh-CN" dirty="0"/>
              </a:p>
              <a:p>
                <a:r>
                  <a:rPr lang="zh-CN" altLang="en-US" dirty="0"/>
                  <a:t>外部记忆类型</a:t>
                </a:r>
                <a:endParaRPr lang="en-US" altLang="zh-CN" dirty="0"/>
              </a:p>
              <a:p>
                <a:pPr lvl="1"/>
                <a:r>
                  <a:rPr lang="zh-CN" altLang="en-US" dirty="0"/>
                  <a:t>只读</a:t>
                </a:r>
                <a:endParaRPr lang="en-US" altLang="zh-CN" dirty="0"/>
              </a:p>
              <a:p>
                <a:pPr lvl="2"/>
                <a:r>
                  <a:rPr lang="en-US" altLang="zh-CN" dirty="0"/>
                  <a:t>Memory Network</a:t>
                </a:r>
              </a:p>
              <a:p>
                <a:pPr lvl="2"/>
                <a:r>
                  <a:rPr lang="en-US" altLang="zh-CN" dirty="0"/>
                  <a:t>RNN</a:t>
                </a:r>
                <a:r>
                  <a:rPr lang="zh-CN" altLang="en-US" dirty="0"/>
                  <a:t>中的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endParaRPr lang="en-US" altLang="zh-CN" dirty="0"/>
              </a:p>
              <a:p>
                <a:pPr lvl="1"/>
                <a:r>
                  <a:rPr lang="zh-CN" altLang="en-US" dirty="0"/>
                  <a:t>可读写</a:t>
                </a:r>
                <a:endParaRPr lang="en-US" altLang="zh-CN" dirty="0"/>
              </a:p>
              <a:p>
                <a:pPr lvl="2"/>
                <a:r>
                  <a:rPr lang="en-US" altLang="zh-CN" dirty="0"/>
                  <a:t>NTM</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31162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记忆网络的结构</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168594"/>
            <a:ext cx="6824529" cy="3338225"/>
          </a:xfrm>
          <a:prstGeom prst="rect">
            <a:avLst/>
          </a:prstGeom>
        </p:spPr>
      </p:pic>
      <p:sp>
        <p:nvSpPr>
          <p:cNvPr id="5" name="矩形 4"/>
          <p:cNvSpPr/>
          <p:nvPr/>
        </p:nvSpPr>
        <p:spPr>
          <a:xfrm>
            <a:off x="1028409" y="5410200"/>
            <a:ext cx="7467600" cy="523220"/>
          </a:xfrm>
          <a:prstGeom prst="rect">
            <a:avLst/>
          </a:prstGeom>
        </p:spPr>
        <p:txBody>
          <a:bodyPr wrap="square">
            <a:spAutoFit/>
          </a:bodyPr>
          <a:lstStyle/>
          <a:p>
            <a:r>
              <a:rPr lang="zh-CN" altLang="en-US" sz="2800" dirty="0"/>
              <a:t>按内容寻址：通常利用</a:t>
            </a:r>
            <a:r>
              <a:rPr lang="zh-CN" altLang="en-US" sz="2800" dirty="0">
                <a:solidFill>
                  <a:srgbClr val="FF0000"/>
                </a:solidFill>
              </a:rPr>
              <a:t>注意力机制</a:t>
            </a:r>
            <a:r>
              <a:rPr lang="zh-CN" altLang="en-US" sz="2800" dirty="0"/>
              <a:t>来完成。</a:t>
            </a:r>
          </a:p>
        </p:txBody>
      </p:sp>
      <p:sp>
        <p:nvSpPr>
          <p:cNvPr id="6" name="文本框 5"/>
          <p:cNvSpPr txBox="1"/>
          <p:nvPr/>
        </p:nvSpPr>
        <p:spPr>
          <a:xfrm>
            <a:off x="3816806" y="2743200"/>
            <a:ext cx="1172116" cy="646331"/>
          </a:xfrm>
          <a:prstGeom prst="rect">
            <a:avLst/>
          </a:prstGeom>
          <a:noFill/>
        </p:spPr>
        <p:txBody>
          <a:bodyPr wrap="none" rtlCol="0">
            <a:spAutoFit/>
          </a:bodyPr>
          <a:lstStyle/>
          <a:p>
            <a:pPr algn="ctr"/>
            <a:r>
              <a:rPr lang="en-US" altLang="zh-CN" dirty="0">
                <a:solidFill>
                  <a:srgbClr val="FF0000"/>
                </a:solidFill>
              </a:rPr>
              <a:t>Multi-Hop</a:t>
            </a:r>
          </a:p>
          <a:p>
            <a:pPr algn="ctr"/>
            <a:r>
              <a:rPr lang="zh-CN" altLang="en-US" dirty="0">
                <a:solidFill>
                  <a:srgbClr val="FF0000"/>
                </a:solidFill>
              </a:rPr>
              <a:t>多跳</a:t>
            </a:r>
          </a:p>
        </p:txBody>
      </p:sp>
    </p:spTree>
    <p:extLst>
      <p:ext uri="{BB962C8B-B14F-4D97-AF65-F5344CB8AC3E}">
        <p14:creationId xmlns:p14="http://schemas.microsoft.com/office/powerpoint/2010/main" val="229804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737" y="1905000"/>
            <a:ext cx="8232063" cy="3733800"/>
          </a:xfrm>
          <a:prstGeom prst="rect">
            <a:avLst/>
          </a:prstGeom>
        </p:spPr>
      </p:pic>
    </p:spTree>
    <p:extLst>
      <p:ext uri="{BB962C8B-B14F-4D97-AF65-F5344CB8AC3E}">
        <p14:creationId xmlns:p14="http://schemas.microsoft.com/office/powerpoint/2010/main" val="2775739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端到端记忆网络</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4160" y="2008324"/>
            <a:ext cx="6482280" cy="2844320"/>
          </a:xfrm>
          <a:prstGeom prst="rect">
            <a:avLst/>
          </a:prstGeom>
        </p:spPr>
      </p:pic>
      <p:sp>
        <p:nvSpPr>
          <p:cNvPr id="7" name="矩形 6"/>
          <p:cNvSpPr/>
          <p:nvPr/>
        </p:nvSpPr>
        <p:spPr>
          <a:xfrm>
            <a:off x="457200" y="5791200"/>
            <a:ext cx="7696200" cy="523220"/>
          </a:xfrm>
          <a:prstGeom prst="rect">
            <a:avLst/>
          </a:prstGeom>
        </p:spPr>
        <p:txBody>
          <a:bodyPr wrap="square">
            <a:spAutoFit/>
          </a:bodyPr>
          <a:lstStyle/>
          <a:p>
            <a:r>
              <a:rPr lang="en-US" altLang="zh-CN" sz="1400" dirty="0" err="1"/>
              <a:t>Sukhbaatar</a:t>
            </a:r>
            <a:r>
              <a:rPr lang="en-US" altLang="zh-CN" sz="1400" dirty="0"/>
              <a:t>, S., </a:t>
            </a:r>
            <a:r>
              <a:rPr lang="en-US" altLang="zh-CN" sz="1400" dirty="0" err="1"/>
              <a:t>Szlam</a:t>
            </a:r>
            <a:r>
              <a:rPr lang="en-US" altLang="zh-CN" sz="1400" dirty="0"/>
              <a:t>, A., Weston, J., &amp; Fergus, R. (2015). End-To-End Memory Networks, 1–11. http://arxiv.org/abs/1503.08895</a:t>
            </a:r>
            <a:endParaRPr lang="zh-CN" altLang="en-US" sz="1400" dirty="0"/>
          </a:p>
        </p:txBody>
      </p:sp>
    </p:spTree>
    <p:extLst>
      <p:ext uri="{BB962C8B-B14F-4D97-AF65-F5344CB8AC3E}">
        <p14:creationId xmlns:p14="http://schemas.microsoft.com/office/powerpoint/2010/main" val="37565675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神经图灵机</a:t>
            </a:r>
            <a:endParaRPr lang="en-US" altLang="zh-CN" dirty="0"/>
          </a:p>
        </p:txBody>
      </p:sp>
      <p:sp>
        <p:nvSpPr>
          <p:cNvPr id="4" name="Content Placeholder 3"/>
          <p:cNvSpPr>
            <a:spLocks noGrp="1"/>
          </p:cNvSpPr>
          <p:nvPr>
            <p:ph sz="quarter" idx="1"/>
          </p:nvPr>
        </p:nvSpPr>
        <p:spPr/>
        <p:txBody>
          <a:bodyPr/>
          <a:lstStyle/>
          <a:p>
            <a:r>
              <a:rPr lang="zh-CN" altLang="en-US" dirty="0"/>
              <a:t>组件</a:t>
            </a:r>
            <a:endParaRPr lang="en-US" altLang="zh-CN" dirty="0"/>
          </a:p>
          <a:p>
            <a:pPr lvl="1"/>
            <a:r>
              <a:rPr lang="zh-CN" altLang="en-US" dirty="0"/>
              <a:t>控制器</a:t>
            </a:r>
            <a:endParaRPr lang="en-US" altLang="zh-CN" dirty="0"/>
          </a:p>
          <a:p>
            <a:pPr lvl="1"/>
            <a:r>
              <a:rPr lang="zh-CN" altLang="en-US" dirty="0"/>
              <a:t>外部记忆</a:t>
            </a:r>
            <a:endParaRPr lang="en-US" altLang="zh-CN" dirty="0"/>
          </a:p>
          <a:p>
            <a:pPr lvl="1"/>
            <a:r>
              <a:rPr lang="zh-CN" altLang="en-US" dirty="0"/>
              <a:t>读写操作</a:t>
            </a:r>
            <a:endParaRPr lang="en-US" altLang="zh-CN" dirty="0"/>
          </a:p>
          <a:p>
            <a:r>
              <a:rPr lang="zh-CN" altLang="en-US" dirty="0"/>
              <a:t>整个架构可微分</a:t>
            </a:r>
          </a:p>
          <a:p>
            <a:pPr lvl="1"/>
            <a:endParaRPr lang="en-US" altLang="zh-CN" dirty="0"/>
          </a:p>
        </p:txBody>
      </p:sp>
      <p:pic>
        <p:nvPicPr>
          <p:cNvPr id="7" name="Picture 6"/>
          <p:cNvPicPr>
            <a:picLocks noChangeAspect="1"/>
          </p:cNvPicPr>
          <p:nvPr/>
        </p:nvPicPr>
        <p:blipFill>
          <a:blip r:embed="rId2"/>
          <a:stretch>
            <a:fillRect/>
          </a:stretch>
        </p:blipFill>
        <p:spPr>
          <a:xfrm>
            <a:off x="3886200" y="2209800"/>
            <a:ext cx="5067300" cy="2533650"/>
          </a:xfrm>
          <a:prstGeom prst="rect">
            <a:avLst/>
          </a:prstGeom>
        </p:spPr>
      </p:pic>
      <p:sp>
        <p:nvSpPr>
          <p:cNvPr id="8" name="Rectangle 7"/>
          <p:cNvSpPr/>
          <p:nvPr/>
        </p:nvSpPr>
        <p:spPr>
          <a:xfrm>
            <a:off x="4133850" y="4819650"/>
            <a:ext cx="4572000" cy="738664"/>
          </a:xfrm>
          <a:prstGeom prst="rect">
            <a:avLst/>
          </a:prstGeom>
        </p:spPr>
        <p:txBody>
          <a:bodyPr>
            <a:spAutoFit/>
          </a:bodyPr>
          <a:lstStyle/>
          <a:p>
            <a:r>
              <a:rPr lang="zh-CN" altLang="en-US" sz="1400" dirty="0"/>
              <a:t>图片来源：http://cpmarkchang.logdown.com/posts/279710-neural-network-neural-turing-machine</a:t>
            </a:r>
          </a:p>
        </p:txBody>
      </p:sp>
      <p:sp>
        <p:nvSpPr>
          <p:cNvPr id="6" name="矩形 5"/>
          <p:cNvSpPr/>
          <p:nvPr/>
        </p:nvSpPr>
        <p:spPr>
          <a:xfrm>
            <a:off x="438150" y="5719206"/>
            <a:ext cx="7772400" cy="584775"/>
          </a:xfrm>
          <a:prstGeom prst="rect">
            <a:avLst/>
          </a:prstGeom>
        </p:spPr>
        <p:txBody>
          <a:bodyPr wrap="square">
            <a:spAutoFit/>
          </a:bodyPr>
          <a:lstStyle/>
          <a:p>
            <a:r>
              <a:rPr lang="en-US" altLang="zh-CN" sz="1600" dirty="0"/>
              <a:t>Graves, A., Wayne, G., &amp; </a:t>
            </a:r>
            <a:r>
              <a:rPr lang="en-US" altLang="zh-CN" sz="1600" dirty="0" err="1"/>
              <a:t>Danihelka</a:t>
            </a:r>
            <a:r>
              <a:rPr lang="en-US" altLang="zh-CN" sz="1600" dirty="0"/>
              <a:t>, I. (2014). Neural Turing Machines. </a:t>
            </a:r>
            <a:r>
              <a:rPr lang="en-US" altLang="zh-CN" sz="1600" dirty="0" err="1"/>
              <a:t>Arxiv</a:t>
            </a:r>
            <a:r>
              <a:rPr lang="en-US" altLang="zh-CN" sz="1600" dirty="0"/>
              <a:t>, 1–26. http://arxiv.org/abs/1410.5401</a:t>
            </a:r>
            <a:endParaRPr lang="zh-CN" altLang="en-US" sz="1600" dirty="0"/>
          </a:p>
        </p:txBody>
      </p:sp>
    </p:spTree>
    <p:extLst>
      <p:ext uri="{BB962C8B-B14F-4D97-AF65-F5344CB8AC3E}">
        <p14:creationId xmlns:p14="http://schemas.microsoft.com/office/powerpoint/2010/main" val="20860427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不严格的类比</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41" y="1542787"/>
            <a:ext cx="8183117" cy="3772426"/>
          </a:xfrm>
          <a:prstGeom prst="rect">
            <a:avLst/>
          </a:prstGeom>
        </p:spPr>
      </p:pic>
    </p:spTree>
    <p:extLst>
      <p:ext uri="{BB962C8B-B14F-4D97-AF65-F5344CB8AC3E}">
        <p14:creationId xmlns:p14="http://schemas.microsoft.com/office/powerpoint/2010/main" val="17751387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无监督学习</a:t>
            </a:r>
          </a:p>
        </p:txBody>
      </p:sp>
    </p:spTree>
    <p:extLst>
      <p:ext uri="{BB962C8B-B14F-4D97-AF65-F5344CB8AC3E}">
        <p14:creationId xmlns:p14="http://schemas.microsoft.com/office/powerpoint/2010/main" val="7053305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无监督学习</a:t>
            </a:r>
          </a:p>
        </p:txBody>
      </p:sp>
      <p:sp>
        <p:nvSpPr>
          <p:cNvPr id="3" name="内容占位符 2"/>
          <p:cNvSpPr>
            <a:spLocks noGrp="1"/>
          </p:cNvSpPr>
          <p:nvPr>
            <p:ph sz="quarter" idx="1"/>
          </p:nvPr>
        </p:nvSpPr>
        <p:spPr/>
        <p:txBody>
          <a:bodyPr/>
          <a:lstStyle/>
          <a:p>
            <a:r>
              <a:rPr lang="zh-CN" altLang="en-US" dirty="0"/>
              <a:t>密度估计</a:t>
            </a:r>
            <a:endParaRPr lang="en-US" altLang="zh-CN" dirty="0"/>
          </a:p>
          <a:p>
            <a:pPr lvl="1"/>
            <a:r>
              <a:rPr lang="zh-CN" altLang="en-US" dirty="0"/>
              <a:t>有参模型</a:t>
            </a:r>
            <a:endParaRPr lang="en-US" altLang="zh-CN" dirty="0"/>
          </a:p>
          <a:p>
            <a:pPr lvl="2"/>
            <a:r>
              <a:rPr lang="zh-CN" altLang="en-US" dirty="0">
                <a:hlinkClick r:id="rId2" action="ppaction://hlinksldjump"/>
              </a:rPr>
              <a:t>玻尔兹曼机</a:t>
            </a:r>
            <a:r>
              <a:rPr lang="zh-CN" altLang="en-US" dirty="0"/>
              <a:t>、</a:t>
            </a:r>
            <a:r>
              <a:rPr lang="zh-CN" altLang="en-US" dirty="0">
                <a:hlinkClick r:id="rId3" action="ppaction://hlinksldjump"/>
              </a:rPr>
              <a:t>深度信念网络</a:t>
            </a:r>
            <a:r>
              <a:rPr lang="zh-CN" altLang="en-US" dirty="0"/>
              <a:t>、</a:t>
            </a:r>
            <a:r>
              <a:rPr lang="zh-CN" altLang="en-US" dirty="0">
                <a:hlinkClick r:id="rId4" action="ppaction://hlinksldjump"/>
              </a:rPr>
              <a:t>深度生成模型</a:t>
            </a:r>
            <a:endParaRPr lang="en-US" altLang="zh-CN" dirty="0"/>
          </a:p>
          <a:p>
            <a:pPr lvl="1"/>
            <a:r>
              <a:rPr lang="zh-CN" altLang="en-US" dirty="0"/>
              <a:t>无参模型</a:t>
            </a:r>
            <a:endParaRPr lang="en-US" altLang="zh-CN" dirty="0"/>
          </a:p>
          <a:p>
            <a:r>
              <a:rPr lang="zh-CN" altLang="en-US" dirty="0"/>
              <a:t>特征学习</a:t>
            </a:r>
            <a:endParaRPr lang="en-US" altLang="zh-CN" dirty="0"/>
          </a:p>
          <a:p>
            <a:pPr lvl="1"/>
            <a:r>
              <a:rPr lang="zh-CN" altLang="en-US" dirty="0"/>
              <a:t>主成分分析</a:t>
            </a:r>
            <a:endParaRPr lang="en-US" altLang="zh-CN" dirty="0"/>
          </a:p>
          <a:p>
            <a:pPr lvl="1"/>
            <a:r>
              <a:rPr lang="zh-CN" altLang="en-US" dirty="0"/>
              <a:t>稀疏编码</a:t>
            </a:r>
            <a:endParaRPr lang="en-US" altLang="zh-CN" dirty="0"/>
          </a:p>
          <a:p>
            <a:pPr lvl="1"/>
            <a:r>
              <a:rPr lang="zh-CN" altLang="en-US" dirty="0"/>
              <a:t>自编码器</a:t>
            </a:r>
            <a:endParaRPr lang="en-US" altLang="zh-CN" dirty="0"/>
          </a:p>
          <a:p>
            <a:r>
              <a:rPr lang="zh-CN" altLang="en-US" dirty="0"/>
              <a:t>聚类</a:t>
            </a:r>
          </a:p>
        </p:txBody>
      </p:sp>
    </p:spTree>
    <p:extLst>
      <p:ext uri="{BB962C8B-B14F-4D97-AF65-F5344CB8AC3E}">
        <p14:creationId xmlns:p14="http://schemas.microsoft.com/office/powerpoint/2010/main" val="22582326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自编码器</a:t>
            </a:r>
          </a:p>
        </p:txBody>
      </p:sp>
      <p:sp>
        <p:nvSpPr>
          <p:cNvPr id="3" name="内容占位符 2"/>
          <p:cNvSpPr>
            <a:spLocks noGrp="1"/>
          </p:cNvSpPr>
          <p:nvPr>
            <p:ph sz="quarter" idx="1"/>
          </p:nvPr>
        </p:nvSpPr>
        <p:spPr/>
        <p:txBody>
          <a:bodyPr/>
          <a:lstStyle/>
          <a:p>
            <a:r>
              <a:rPr lang="zh-CN" altLang="en-US" dirty="0"/>
              <a:t>最简单的自编码器是两层的神经网络，输入层到隐藏层用来编码，隐藏层到输出层用来解码。</a:t>
            </a:r>
            <a:endParaRPr lang="en-US" altLang="zh-CN" dirty="0"/>
          </a:p>
          <a:p>
            <a:endParaRPr lang="en-US" altLang="zh-CN" dirty="0"/>
          </a:p>
          <a:p>
            <a:r>
              <a:rPr lang="zh-CN" altLang="en-US" dirty="0"/>
              <a:t>模型</a:t>
            </a:r>
            <a:endParaRPr lang="en-US" altLang="zh-CN" dirty="0"/>
          </a:p>
          <a:p>
            <a:pPr lvl="1"/>
            <a:r>
              <a:rPr lang="zh-CN" altLang="en-US" dirty="0"/>
              <a:t>编码器（</a:t>
            </a:r>
            <a:r>
              <a:rPr lang="en-US" altLang="zh-CN" dirty="0"/>
              <a:t>encoder</a:t>
            </a:r>
            <a:r>
              <a:rPr lang="zh-CN" altLang="en-US" dirty="0"/>
              <a:t>）</a:t>
            </a:r>
            <a:endParaRPr lang="en-US" altLang="zh-CN" dirty="0"/>
          </a:p>
          <a:p>
            <a:pPr lvl="1"/>
            <a:r>
              <a:rPr lang="zh-CN" altLang="en-US" dirty="0"/>
              <a:t>解码器（</a:t>
            </a:r>
            <a:r>
              <a:rPr lang="en-US" altLang="zh-CN" dirty="0"/>
              <a:t>decoder</a:t>
            </a:r>
            <a:r>
              <a:rPr lang="zh-CN" altLang="en-US" dirty="0"/>
              <a:t>）</a:t>
            </a:r>
            <a:endParaRPr lang="en-US" altLang="zh-CN" dirty="0"/>
          </a:p>
          <a:p>
            <a:pPr lvl="1"/>
            <a:endParaRPr lang="en-US" altLang="zh-CN" dirty="0"/>
          </a:p>
          <a:p>
            <a:r>
              <a:rPr lang="zh-CN" altLang="en-US" dirty="0"/>
              <a:t>学习准则</a:t>
            </a:r>
            <a:endParaRPr lang="en-US" altLang="zh-CN" dirty="0"/>
          </a:p>
          <a:p>
            <a:pPr lvl="1"/>
            <a:r>
              <a:rPr lang="zh-CN" altLang="en-US" dirty="0"/>
              <a:t>最小化重构错误</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2667000"/>
            <a:ext cx="3989968" cy="3217637"/>
          </a:xfrm>
          <a:prstGeom prst="rect">
            <a:avLst/>
          </a:prstGeom>
        </p:spPr>
      </p:pic>
    </p:spTree>
    <p:extLst>
      <p:ext uri="{BB962C8B-B14F-4D97-AF65-F5344CB8AC3E}">
        <p14:creationId xmlns:p14="http://schemas.microsoft.com/office/powerpoint/2010/main" val="19162947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概率图模型</a:t>
            </a:r>
          </a:p>
        </p:txBody>
      </p:sp>
    </p:spTree>
    <p:extLst>
      <p:ext uri="{BB962C8B-B14F-4D97-AF65-F5344CB8AC3E}">
        <p14:creationId xmlns:p14="http://schemas.microsoft.com/office/powerpoint/2010/main" val="1286612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sz="quarter" idx="1"/>
          </p:nvPr>
        </p:nvSpPr>
        <p:spPr/>
        <p:txBody>
          <a:bodyPr/>
          <a:lstStyle/>
          <a:p>
            <a:r>
              <a:rPr lang="zh-CN" altLang="en-US" dirty="0"/>
              <a:t>概率图模型是指一种用图结构来描述多元随机变量之间条件独立关系的概率模型。</a:t>
            </a:r>
            <a:endParaRPr lang="en-US" altLang="zh-CN" dirty="0"/>
          </a:p>
          <a:p>
            <a:endParaRPr lang="en-US" altLang="zh-CN" dirty="0"/>
          </a:p>
          <a:p>
            <a:r>
              <a:rPr lang="zh-CN" altLang="en-US" dirty="0"/>
              <a:t>图中的</a:t>
            </a:r>
            <a:r>
              <a:rPr lang="zh-CN" altLang="en-US" dirty="0">
                <a:solidFill>
                  <a:srgbClr val="FF0000"/>
                </a:solidFill>
              </a:rPr>
              <a:t>每个节点</a:t>
            </a:r>
            <a:r>
              <a:rPr lang="zh-CN" altLang="en-US" dirty="0"/>
              <a:t>都对应一个随机变量，可以是观察变量，隐变量或是未知参数等；</a:t>
            </a:r>
            <a:r>
              <a:rPr lang="zh-CN" altLang="en-US" dirty="0">
                <a:solidFill>
                  <a:srgbClr val="FF0000"/>
                </a:solidFill>
              </a:rPr>
              <a:t>每个连接</a:t>
            </a:r>
            <a:r>
              <a:rPr lang="zh-CN" altLang="en-US" dirty="0"/>
              <a:t>表示两个随机变量之间具有依赖关系。</a:t>
            </a:r>
          </a:p>
        </p:txBody>
      </p:sp>
    </p:spTree>
    <p:extLst>
      <p:ext uri="{BB962C8B-B14F-4D97-AF65-F5344CB8AC3E}">
        <p14:creationId xmlns:p14="http://schemas.microsoft.com/office/powerpoint/2010/main" val="26673363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sz="quarter" idx="1"/>
          </p:nvPr>
        </p:nvSpPr>
        <p:spPr/>
        <p:txBody>
          <a:bodyPr/>
          <a:lstStyle/>
          <a:p>
            <a:r>
              <a:rPr lang="zh-CN" altLang="en-US" dirty="0"/>
              <a:t>模型表示（图结构）</a:t>
            </a:r>
            <a:endParaRPr lang="en-US" altLang="zh-CN" dirty="0"/>
          </a:p>
          <a:p>
            <a:pPr lvl="1"/>
            <a:r>
              <a:rPr lang="zh-CN" altLang="en-US" dirty="0"/>
              <a:t>有向图</a:t>
            </a:r>
            <a:r>
              <a:rPr lang="en-US" altLang="zh-CN" dirty="0"/>
              <a:t> </a:t>
            </a:r>
          </a:p>
          <a:p>
            <a:pPr lvl="1"/>
            <a:r>
              <a:rPr lang="zh-CN" altLang="en-US" dirty="0"/>
              <a:t>无向图</a:t>
            </a:r>
            <a:endParaRPr lang="en-US" altLang="zh-CN" dirty="0"/>
          </a:p>
          <a:p>
            <a:pPr lvl="1"/>
            <a:endParaRPr lang="en-US" altLang="zh-CN" dirty="0"/>
          </a:p>
          <a:p>
            <a:endParaRPr lang="en-US" altLang="zh-CN" dirty="0"/>
          </a:p>
          <a:p>
            <a:r>
              <a:rPr lang="zh-CN" altLang="en-US" dirty="0"/>
              <a:t>推断</a:t>
            </a:r>
            <a:endParaRPr lang="en-US" altLang="zh-CN" dirty="0"/>
          </a:p>
          <a:p>
            <a:pPr lvl="1"/>
            <a:r>
              <a:rPr lang="zh-CN" altLang="en-US" dirty="0"/>
              <a:t>给定部分变量，推断另一部分变量的后验概率。</a:t>
            </a:r>
            <a:endParaRPr lang="en-US" altLang="zh-CN" dirty="0"/>
          </a:p>
          <a:p>
            <a:pPr lvl="1"/>
            <a:endParaRPr lang="en-US" altLang="zh-CN" dirty="0"/>
          </a:p>
          <a:p>
            <a:r>
              <a:rPr lang="zh-CN" altLang="en-US" dirty="0"/>
              <a:t>（参数）学习</a:t>
            </a:r>
            <a:endParaRPr lang="en-US" altLang="zh-CN" dirty="0"/>
          </a:p>
          <a:p>
            <a:pPr lvl="1"/>
            <a:r>
              <a:rPr lang="zh-CN" altLang="en-US" dirty="0"/>
              <a:t>给定一组训练样本，求解网络参数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905000"/>
            <a:ext cx="5934541" cy="2028903"/>
          </a:xfrm>
          <a:prstGeom prst="rect">
            <a:avLst/>
          </a:prstGeom>
        </p:spPr>
      </p:pic>
    </p:spTree>
    <p:extLst>
      <p:ext uri="{BB962C8B-B14F-4D97-AF65-F5344CB8AC3E}">
        <p14:creationId xmlns:p14="http://schemas.microsoft.com/office/powerpoint/2010/main" val="31275309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贝叶斯网络</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对于</a:t>
                </a:r>
                <a:r>
                  <a:rPr lang="en-US" altLang="zh-CN" dirty="0"/>
                  <a:t>K </a:t>
                </a:r>
                <a:r>
                  <a:rPr lang="zh-CN" altLang="en-US" dirty="0"/>
                  <a:t>随机变量</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𝐾</m:t>
                        </m:r>
                      </m:sub>
                    </m:sSub>
                  </m:oMath>
                </a14:m>
                <a:r>
                  <a:rPr lang="zh-CN" altLang="en-US" dirty="0"/>
                  <a:t>和一个有向非循环图</a:t>
                </a:r>
                <a:r>
                  <a:rPr lang="en-US" altLang="zh-CN" dirty="0"/>
                  <a:t>G</a:t>
                </a:r>
                <a:r>
                  <a:rPr lang="zh-CN" altLang="en-US" dirty="0"/>
                  <a:t>，并定义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𝑘</m:t>
                            </m:r>
                          </m:sub>
                        </m:sSub>
                      </m:sub>
                    </m:sSub>
                  </m:oMath>
                </a14:m>
                <a:r>
                  <a:rPr lang="zh-CN" altLang="en-US" dirty="0"/>
                  <a:t>表示变量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𝑘</m:t>
                        </m:r>
                      </m:sub>
                    </m:sSub>
                  </m:oMath>
                </a14:m>
                <a:r>
                  <a:rPr lang="zh-CN" altLang="en-US" dirty="0"/>
                  <a:t>的所有父节点变量集合。</a:t>
                </a:r>
                <a:endParaRPr lang="en-US" altLang="zh-CN" dirty="0"/>
              </a:p>
              <a:p>
                <a:r>
                  <a:rPr lang="zh-CN" altLang="en-US" dirty="0"/>
                  <a:t>如果</a:t>
                </a:r>
                <a14:m>
                  <m:oMath xmlns:m="http://schemas.openxmlformats.org/officeDocument/2006/math">
                    <m:r>
                      <a:rPr lang="en-US" altLang="zh-CN" i="1">
                        <a:latin typeface="Cambria Math" panose="02040503050406030204" pitchFamily="18" charset="0"/>
                      </a:rPr>
                      <m:t>𝑋</m:t>
                    </m:r>
                  </m:oMath>
                </a14:m>
                <a:r>
                  <a:rPr lang="zh-CN" altLang="en-US" dirty="0"/>
                  <a:t>的联合概率分布可以分解为每个随机变量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sub>
                    </m:sSub>
                  </m:oMath>
                </a14:m>
                <a:r>
                  <a:rPr lang="zh-CN" altLang="en-US" dirty="0"/>
                  <a:t>的局部条件概率的连乘形式，那么</a:t>
                </a:r>
                <a:r>
                  <a:rPr lang="en-US" altLang="zh-CN" dirty="0"/>
                  <a:t>(G,X)</a:t>
                </a:r>
                <a:r>
                  <a:rPr lang="zh-CN" altLang="en-US" dirty="0"/>
                  <a:t>构成了一个贝叶斯网络。</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605" r="-44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22" y="4572000"/>
            <a:ext cx="5591955" cy="1276528"/>
          </a:xfrm>
          <a:prstGeom prst="rect">
            <a:avLst/>
          </a:prstGeom>
        </p:spPr>
      </p:pic>
    </p:spTree>
    <p:extLst>
      <p:ext uri="{BB962C8B-B14F-4D97-AF65-F5344CB8AC3E}">
        <p14:creationId xmlns:p14="http://schemas.microsoft.com/office/powerpoint/2010/main" val="120676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期望风险未知，通过</a:t>
                </a:r>
                <a:r>
                  <a:rPr lang="zh-CN" altLang="en-US" dirty="0">
                    <a:solidFill>
                      <a:srgbClr val="FF0000"/>
                    </a:solidFill>
                  </a:rPr>
                  <a:t>经验风险</a:t>
                </a:r>
                <a:r>
                  <a:rPr lang="zh-CN" altLang="en-US" dirty="0"/>
                  <a:t>近似</a:t>
                </a:r>
                <a:endParaRPr lang="en-US" altLang="zh-CN" dirty="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r>
                  <a:rPr lang="zh-CN" altLang="en-US" dirty="0">
                    <a:solidFill>
                      <a:srgbClr val="FF0000"/>
                    </a:solidFill>
                  </a:rPr>
                  <a:t>经验风险最小化</a:t>
                </a:r>
                <a:endParaRPr lang="en-US" altLang="zh-CN" dirty="0">
                  <a:solidFill>
                    <a:srgbClr val="FF0000"/>
                  </a:solidFill>
                </a:endParaRPr>
              </a:p>
              <a:p>
                <a:pPr lvl="1"/>
                <a:r>
                  <a:rPr lang="zh-CN" altLang="en-US" dirty="0"/>
                  <a:t>在选择合适的风险函数后，我们寻找一个参数</a:t>
                </a:r>
                <a:r>
                  <a:rPr lang="en-US" altLang="zh-CN" dirty="0"/>
                  <a:t>θ</a:t>
                </a:r>
                <a:r>
                  <a:rPr lang="en-US" altLang="zh-CN" baseline="30000" dirty="0"/>
                  <a:t>∗</a:t>
                </a:r>
                <a:r>
                  <a:rPr lang="en-US" altLang="zh-CN" dirty="0"/>
                  <a:t> </a:t>
                </a:r>
                <a:r>
                  <a:rPr lang="zh-CN" altLang="en-US" dirty="0"/>
                  <a:t>，使得经验风险函数最小化。</a:t>
                </a:r>
                <a:endParaRPr lang="en-US" altLang="zh-CN" dirty="0"/>
              </a:p>
              <a:p>
                <a:endParaRPr lang="en-US" altLang="zh-CN" dirty="0"/>
              </a:p>
              <a:p>
                <a:pPr marL="0" indent="0">
                  <a:buNone/>
                </a:pPr>
                <a:endParaRPr lang="en-US" altLang="zh-CN" dirty="0"/>
              </a:p>
              <a:p>
                <a:r>
                  <a:rPr lang="zh-CN" altLang="en-US" dirty="0"/>
                  <a:t>机器学习问题转化成为一个</a:t>
                </a:r>
                <a:r>
                  <a:rPr lang="zh-CN" altLang="en-US" dirty="0">
                    <a:solidFill>
                      <a:srgbClr val="FF0000"/>
                    </a:solidFill>
                  </a:rPr>
                  <a:t>最优化问题</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r="-963" b="-728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4876800"/>
            <a:ext cx="3227673" cy="848148"/>
          </a:xfrm>
          <a:prstGeom prst="rect">
            <a:avLst/>
          </a:prstGeom>
        </p:spPr>
      </p:pic>
    </p:spTree>
    <p:extLst>
      <p:ext uri="{BB962C8B-B14F-4D97-AF65-F5344CB8AC3E}">
        <p14:creationId xmlns:p14="http://schemas.microsoft.com/office/powerpoint/2010/main" val="23169151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局部马尔可夫性质</a:t>
            </a:r>
          </a:p>
        </p:txBody>
      </p:sp>
      <p:sp>
        <p:nvSpPr>
          <p:cNvPr id="3" name="内容占位符 2"/>
          <p:cNvSpPr>
            <a:spLocks noGrp="1"/>
          </p:cNvSpPr>
          <p:nvPr>
            <p:ph sz="quarter" idx="1"/>
          </p:nvPr>
        </p:nvSpPr>
        <p:spPr/>
        <p:txBody>
          <a:bodyPr/>
          <a:lstStyle/>
          <a:p>
            <a:r>
              <a:rPr lang="zh-CN" altLang="en-US" dirty="0"/>
              <a:t>利用图模型的局部马尔可夫性，我们可以对多元变量的联合概率进行简化，从而降低建模的复杂度。</a:t>
            </a:r>
            <a:endParaRPr lang="en-US" altLang="zh-CN" dirty="0"/>
          </a:p>
          <a:p>
            <a:r>
              <a:rPr lang="zh-CN" altLang="en-US" dirty="0"/>
              <a:t>以贝叶斯网络为例，</a:t>
            </a:r>
            <a:endParaRPr lang="en-US" altLang="zh-CN" dirty="0"/>
          </a:p>
          <a:p>
            <a:endParaRPr lang="en-US" altLang="zh-CN" dirty="0"/>
          </a:p>
          <a:p>
            <a:pPr lvl="1"/>
            <a:endParaRPr lang="en-US" altLang="zh-CN" dirty="0"/>
          </a:p>
          <a:p>
            <a:pPr lvl="1"/>
            <a:r>
              <a:rPr lang="zh-CN" altLang="en-US" dirty="0"/>
              <a:t>是</a:t>
            </a:r>
            <a:r>
              <a:rPr lang="en-US" altLang="zh-CN" dirty="0"/>
              <a:t>4</a:t>
            </a:r>
            <a:r>
              <a:rPr lang="zh-CN" altLang="en-US" dirty="0"/>
              <a:t>个局部条件概率的乘积，这样只需要</a:t>
            </a:r>
            <a:r>
              <a:rPr lang="en-US" altLang="zh-CN" dirty="0"/>
              <a:t>1 + 2 + 2 + 4 = 9</a:t>
            </a:r>
            <a:r>
              <a:rPr lang="zh-CN" altLang="en-US" dirty="0"/>
              <a:t>个独立参数。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667000"/>
            <a:ext cx="7105917" cy="732568"/>
          </a:xfrm>
          <a:prstGeom prst="rect">
            <a:avLst/>
          </a:prstGeom>
        </p:spPr>
      </p:pic>
    </p:spTree>
    <p:extLst>
      <p:ext uri="{BB962C8B-B14F-4D97-AF65-F5344CB8AC3E}">
        <p14:creationId xmlns:p14="http://schemas.microsoft.com/office/powerpoint/2010/main" val="18706719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常见的有向图模型</a:t>
            </a:r>
          </a:p>
        </p:txBody>
      </p:sp>
      <p:sp>
        <p:nvSpPr>
          <p:cNvPr id="3" name="内容占位符 2"/>
          <p:cNvSpPr>
            <a:spLocks noGrp="1"/>
          </p:cNvSpPr>
          <p:nvPr>
            <p:ph sz="quarter" idx="1"/>
          </p:nvPr>
        </p:nvSpPr>
        <p:spPr/>
        <p:txBody>
          <a:bodyPr/>
          <a:lstStyle/>
          <a:p>
            <a:r>
              <a:rPr lang="zh-CN" altLang="en-US" dirty="0"/>
              <a:t>朴素贝叶斯分类器</a:t>
            </a:r>
          </a:p>
          <a:p>
            <a:pPr lvl="1"/>
            <a:r>
              <a:rPr lang="zh-CN" altLang="en-US" dirty="0"/>
              <a:t>给定一个有</a:t>
            </a:r>
            <a:r>
              <a:rPr lang="en-US" altLang="zh-CN" dirty="0"/>
              <a:t>d</a:t>
            </a:r>
            <a:r>
              <a:rPr lang="zh-CN" altLang="en-US" dirty="0"/>
              <a:t>维特征的样本</a:t>
            </a:r>
            <a:r>
              <a:rPr lang="en-US" altLang="zh-CN" dirty="0"/>
              <a:t>x</a:t>
            </a:r>
            <a:r>
              <a:rPr lang="zh-CN" altLang="en-US" dirty="0"/>
              <a:t>和类别</a:t>
            </a:r>
            <a:r>
              <a:rPr lang="en-US" altLang="zh-CN" dirty="0"/>
              <a:t>y</a:t>
            </a:r>
            <a:r>
              <a:rPr lang="zh-CN" altLang="en-US" dirty="0"/>
              <a:t>，类别的后验概率为</a:t>
            </a:r>
          </a:p>
          <a:p>
            <a:pPr lvl="1"/>
            <a:endParaRPr lang="en-US" altLang="zh-CN" dirty="0"/>
          </a:p>
          <a:p>
            <a:endParaRPr lang="en-US" altLang="zh-CN" dirty="0"/>
          </a:p>
          <a:p>
            <a:endParaRPr lang="en-US" altLang="zh-CN" dirty="0"/>
          </a:p>
          <a:p>
            <a:r>
              <a:rPr lang="en-US" altLang="zh-CN" dirty="0"/>
              <a:t>Sigmoid</a:t>
            </a:r>
            <a:r>
              <a:rPr lang="zh-CN" altLang="en-US" dirty="0"/>
              <a:t>信念网络</a:t>
            </a:r>
            <a:endParaRPr lang="en-US" altLang="zh-CN" dirty="0"/>
          </a:p>
          <a:p>
            <a:pPr lvl="1"/>
            <a:r>
              <a:rPr lang="en-US" altLang="zh-CN" dirty="0"/>
              <a:t>Sigmoid</a:t>
            </a:r>
            <a:r>
              <a:rPr lang="zh-CN" altLang="en-US" dirty="0"/>
              <a:t>信念网络网络中的变量为二值变量，取值为</a:t>
            </a:r>
            <a:r>
              <a:rPr lang="en-US" altLang="zh-CN" dirty="0"/>
              <a:t> {0,1}</a:t>
            </a:r>
            <a:r>
              <a:rPr lang="zh-CN" altLang="en-US" dirty="0"/>
              <a:t>。</a:t>
            </a:r>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752599"/>
            <a:ext cx="3048000" cy="166635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667000"/>
            <a:ext cx="2574495" cy="89663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5409565"/>
            <a:ext cx="3761626" cy="730830"/>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4572000"/>
            <a:ext cx="3505200" cy="1071691"/>
          </a:xfrm>
          <a:prstGeom prst="rect">
            <a:avLst/>
          </a:prstGeom>
        </p:spPr>
      </p:pic>
    </p:spTree>
    <p:extLst>
      <p:ext uri="{BB962C8B-B14F-4D97-AF65-F5344CB8AC3E}">
        <p14:creationId xmlns:p14="http://schemas.microsoft.com/office/powerpoint/2010/main" val="2014572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马尔可夫随机场</a:t>
            </a:r>
          </a:p>
        </p:txBody>
      </p:sp>
      <p:sp>
        <p:nvSpPr>
          <p:cNvPr id="3" name="内容占位符 2"/>
          <p:cNvSpPr>
            <a:spLocks noGrp="1"/>
          </p:cNvSpPr>
          <p:nvPr>
            <p:ph sz="quarter" idx="1"/>
          </p:nvPr>
        </p:nvSpPr>
        <p:spPr/>
        <p:txBody>
          <a:bodyPr/>
          <a:lstStyle/>
          <a:p>
            <a:r>
              <a:rPr lang="zh-CN" altLang="en-US" dirty="0"/>
              <a:t>马尔可夫随机场，也称无向图模型，是一类用无向图来表示一组具有马尔可夫性质的随机变量</a:t>
            </a:r>
            <a:r>
              <a:rPr lang="en-US" altLang="zh-CN" dirty="0"/>
              <a:t>X</a:t>
            </a:r>
            <a:r>
              <a:rPr lang="zh-CN" altLang="en-US" dirty="0"/>
              <a:t>的联合概率分布模型。</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124200"/>
            <a:ext cx="3233142" cy="2335047"/>
          </a:xfrm>
          <a:prstGeom prst="rect">
            <a:avLst/>
          </a:prstGeom>
        </p:spPr>
      </p:pic>
      <p:sp>
        <p:nvSpPr>
          <p:cNvPr id="7" name="矩形 6"/>
          <p:cNvSpPr/>
          <p:nvPr/>
        </p:nvSpPr>
        <p:spPr>
          <a:xfrm>
            <a:off x="5257800" y="5029200"/>
            <a:ext cx="877163" cy="369332"/>
          </a:xfrm>
          <a:prstGeom prst="rect">
            <a:avLst/>
          </a:prstGeom>
        </p:spPr>
        <p:txBody>
          <a:bodyPr wrap="none">
            <a:spAutoFit/>
          </a:bodyPr>
          <a:lstStyle/>
          <a:p>
            <a:r>
              <a:rPr lang="zh-CN" altLang="en-US" dirty="0"/>
              <a:t>最大团</a:t>
            </a:r>
          </a:p>
        </p:txBody>
      </p:sp>
    </p:spTree>
    <p:extLst>
      <p:ext uri="{BB962C8B-B14F-4D97-AF65-F5344CB8AC3E}">
        <p14:creationId xmlns:p14="http://schemas.microsoft.com/office/powerpoint/2010/main" val="15490015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马尔可夫网络</a:t>
            </a:r>
          </a:p>
        </p:txBody>
      </p:sp>
      <p:sp>
        <p:nvSpPr>
          <p:cNvPr id="3" name="内容占位符 2"/>
          <p:cNvSpPr>
            <a:spLocks noGrp="1"/>
          </p:cNvSpPr>
          <p:nvPr>
            <p:ph sz="quarter" idx="1"/>
          </p:nvPr>
        </p:nvSpPr>
        <p:spPr/>
        <p:txBody>
          <a:bodyPr/>
          <a:lstStyle/>
          <a:p>
            <a:r>
              <a:rPr lang="zh-CN" altLang="en-US" dirty="0"/>
              <a:t>马尔可夫网络的联合分布可以表示为</a:t>
            </a:r>
            <a:endParaRPr lang="en-US" altLang="zh-CN" dirty="0"/>
          </a:p>
          <a:p>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 E(</a:t>
            </a:r>
            <a:r>
              <a:rPr lang="en-US" altLang="zh-CN" dirty="0" err="1"/>
              <a:t>X</a:t>
            </a:r>
            <a:r>
              <a:rPr lang="en-US" altLang="zh-CN" baseline="-25000" dirty="0" err="1"/>
              <a:t>c</a:t>
            </a:r>
            <a:r>
              <a:rPr lang="en-US" altLang="zh-CN" dirty="0"/>
              <a:t>)</a:t>
            </a:r>
            <a:r>
              <a:rPr lang="zh-CN" altLang="en-US" dirty="0"/>
              <a:t>为能量函数，</a:t>
            </a:r>
            <a:r>
              <a:rPr lang="en-US" altLang="zh-CN" dirty="0"/>
              <a:t>Z </a:t>
            </a:r>
            <a:r>
              <a:rPr lang="zh-CN" altLang="en-US" dirty="0"/>
              <a:t>是配分函数。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057400"/>
            <a:ext cx="4276939" cy="1686868"/>
          </a:xfrm>
          <a:prstGeom prst="rect">
            <a:avLst/>
          </a:prstGeom>
        </p:spPr>
      </p:pic>
    </p:spTree>
    <p:extLst>
      <p:ext uri="{BB962C8B-B14F-4D97-AF65-F5344CB8AC3E}">
        <p14:creationId xmlns:p14="http://schemas.microsoft.com/office/powerpoint/2010/main" val="8220937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常见的无向图模型</a:t>
            </a:r>
          </a:p>
        </p:txBody>
      </p:sp>
      <p:sp>
        <p:nvSpPr>
          <p:cNvPr id="3" name="内容占位符 2"/>
          <p:cNvSpPr>
            <a:spLocks noGrp="1"/>
          </p:cNvSpPr>
          <p:nvPr>
            <p:ph sz="quarter" idx="1"/>
          </p:nvPr>
        </p:nvSpPr>
        <p:spPr/>
        <p:txBody>
          <a:bodyPr/>
          <a:lstStyle/>
          <a:p>
            <a:r>
              <a:rPr lang="zh-CN" altLang="en-US" dirty="0"/>
              <a:t>对数线性模型</a:t>
            </a:r>
            <a:endParaRPr lang="en-US" altLang="zh-CN" dirty="0"/>
          </a:p>
          <a:p>
            <a:pPr lvl="1"/>
            <a:r>
              <a:rPr lang="zh-CN" altLang="en-US" dirty="0"/>
              <a:t>势能函数的一般定义为</a:t>
            </a:r>
            <a:endParaRPr lang="en-US" altLang="zh-CN" dirty="0"/>
          </a:p>
          <a:p>
            <a:pPr lvl="1"/>
            <a:endParaRPr lang="en-US" altLang="zh-CN" dirty="0"/>
          </a:p>
          <a:p>
            <a:pPr lvl="1"/>
            <a:r>
              <a:rPr lang="zh-CN" altLang="en-US" dirty="0"/>
              <a:t>联合概率</a:t>
            </a:r>
            <a:r>
              <a:rPr lang="en-US" altLang="zh-CN" dirty="0"/>
              <a:t>p(x)</a:t>
            </a:r>
            <a:r>
              <a:rPr lang="zh-CN" altLang="en-US" dirty="0"/>
              <a:t>的对数形式为</a:t>
            </a:r>
            <a:endParaRPr lang="en-US" altLang="zh-CN" dirty="0"/>
          </a:p>
          <a:p>
            <a:endParaRPr lang="en-US" altLang="zh-CN" dirty="0"/>
          </a:p>
          <a:p>
            <a:pPr lvl="1"/>
            <a:r>
              <a:rPr lang="zh-CN" altLang="en-US" dirty="0"/>
              <a:t>也称为</a:t>
            </a:r>
            <a:r>
              <a:rPr lang="zh-CN" altLang="en-US" dirty="0">
                <a:solidFill>
                  <a:srgbClr val="FF0000"/>
                </a:solidFill>
              </a:rPr>
              <a:t>最大熵模型</a:t>
            </a:r>
            <a:endParaRPr lang="en-US" altLang="zh-CN" dirty="0">
              <a:solidFill>
                <a:srgbClr val="FF0000"/>
              </a:solidFill>
            </a:endParaRPr>
          </a:p>
          <a:p>
            <a:r>
              <a:rPr lang="zh-CN" altLang="en-US" dirty="0"/>
              <a:t>条件随机场</a:t>
            </a:r>
            <a:endParaRPr lang="en-US" altLang="zh-CN" dirty="0"/>
          </a:p>
          <a:p>
            <a:pPr lvl="1"/>
            <a:r>
              <a:rPr lang="en-US" altLang="zh-CN" dirty="0"/>
              <a:t>y</a:t>
            </a:r>
            <a:r>
              <a:rPr lang="zh-CN" altLang="en-US" dirty="0"/>
              <a:t>一般为随机向量</a:t>
            </a:r>
            <a:endParaRPr lang="en-US" altLang="zh-CN" dirty="0"/>
          </a:p>
          <a:p>
            <a:pPr lvl="1"/>
            <a:r>
              <a:rPr lang="zh-CN" altLang="en-US" dirty="0"/>
              <a:t>条件概率</a:t>
            </a:r>
            <a:r>
              <a:rPr lang="en-US" altLang="zh-CN" dirty="0"/>
              <a:t>p(</a:t>
            </a:r>
            <a:r>
              <a:rPr lang="en-US" altLang="zh-CN" dirty="0" err="1"/>
              <a:t>y|x</a:t>
            </a:r>
            <a:r>
              <a:rPr lang="en-US" altLang="zh-CN" dirty="0"/>
              <a:t>)</a:t>
            </a:r>
            <a:endParaRPr lang="zh-CN" altLang="en-US" dirty="0"/>
          </a:p>
          <a:p>
            <a:pPr lvl="1"/>
            <a:endParaRPr lang="en-US" altLang="zh-CN" dirty="0"/>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057400"/>
            <a:ext cx="2476573" cy="523424"/>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971800"/>
            <a:ext cx="3336567" cy="518689"/>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676400"/>
            <a:ext cx="1016230" cy="1701837"/>
          </a:xfrm>
          <a:prstGeom prst="rect">
            <a:avLst/>
          </a:prstGeom>
        </p:spPr>
      </p:pic>
      <p:pic>
        <p:nvPicPr>
          <p:cNvPr id="11" name="图片 10"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0" y="4191000"/>
            <a:ext cx="3226297" cy="1809785"/>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5389037"/>
            <a:ext cx="4245540" cy="642274"/>
          </a:xfrm>
          <a:prstGeom prst="rect">
            <a:avLst/>
          </a:prstGeom>
        </p:spPr>
      </p:pic>
    </p:spTree>
    <p:extLst>
      <p:ext uri="{BB962C8B-B14F-4D97-AF65-F5344CB8AC3E}">
        <p14:creationId xmlns:p14="http://schemas.microsoft.com/office/powerpoint/2010/main" val="4026701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dirty="0"/>
              <a:t>模型对比</a:t>
            </a:r>
          </a:p>
        </p:txBody>
      </p:sp>
      <p:pic>
        <p:nvPicPr>
          <p:cNvPr id="106500" name="Picture 5" descr="“crf logistic hmm”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09800"/>
            <a:ext cx="8029503"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4638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zh-CN" altLang="en-US" dirty="0"/>
              <a:t>推断（</a:t>
            </a:r>
            <a:r>
              <a:rPr lang="en-US" altLang="zh-CN" dirty="0"/>
              <a:t>inference</a:t>
            </a:r>
            <a:r>
              <a:rPr lang="zh-CN" altLang="en-US" dirty="0"/>
              <a:t>）</a:t>
            </a:r>
            <a:endParaRPr lang="en-GB" altLang="zh-CN" dirty="0"/>
          </a:p>
        </p:txBody>
      </p:sp>
      <p:sp>
        <p:nvSpPr>
          <p:cNvPr id="2" name="内容占位符 1"/>
          <p:cNvSpPr>
            <a:spLocks noGrp="1"/>
          </p:cNvSpPr>
          <p:nvPr>
            <p:ph sz="quarter" idx="1"/>
          </p:nvPr>
        </p:nvSpPr>
        <p:spPr/>
        <p:txBody>
          <a:bodyPr/>
          <a:lstStyle/>
          <a:p>
            <a:r>
              <a:rPr lang="zh-CN" altLang="en-US" dirty="0"/>
              <a:t>推断</a:t>
            </a:r>
            <a:endParaRPr lang="en-US" altLang="zh-CN" dirty="0"/>
          </a:p>
          <a:p>
            <a:pPr lvl="1"/>
            <a:r>
              <a:rPr lang="zh-CN" altLang="en-US" dirty="0"/>
              <a:t>指在观测到部分变量</a:t>
            </a:r>
            <a:r>
              <a:rPr lang="en-US" altLang="zh-CN" b="1" dirty="0"/>
              <a:t>e</a:t>
            </a:r>
            <a:r>
              <a:rPr lang="zh-CN" altLang="en-US" dirty="0"/>
              <a:t>时，计算其它变量</a:t>
            </a:r>
            <a:r>
              <a:rPr lang="en-US" altLang="zh-CN" b="1" dirty="0"/>
              <a:t>z</a:t>
            </a:r>
            <a:r>
              <a:rPr lang="zh-CN" altLang="en-US" dirty="0"/>
              <a:t>的某个子集</a:t>
            </a:r>
            <a:r>
              <a:rPr lang="en-US" altLang="zh-CN" b="1" dirty="0"/>
              <a:t>q </a:t>
            </a:r>
            <a:r>
              <a:rPr lang="zh-CN" altLang="en-US" dirty="0"/>
              <a:t>的后验概率</a:t>
            </a:r>
            <a:r>
              <a:rPr lang="en-US" altLang="zh-CN" dirty="0"/>
              <a:t>p(</a:t>
            </a:r>
            <a:r>
              <a:rPr lang="en-US" altLang="zh-CN" b="1" dirty="0" err="1"/>
              <a:t>q|e</a:t>
            </a:r>
            <a:r>
              <a:rPr lang="en-US" altLang="zh-CN" dirty="0"/>
              <a:t>)</a:t>
            </a:r>
            <a:r>
              <a:rPr lang="zh-CN" altLang="en-US" dirty="0"/>
              <a:t>。</a:t>
            </a:r>
            <a:endParaRPr lang="en-US" altLang="zh-CN" dirty="0"/>
          </a:p>
          <a:p>
            <a:endParaRPr lang="en-US" altLang="zh-CN" dirty="0"/>
          </a:p>
          <a:p>
            <a:r>
              <a:rPr lang="zh-CN" altLang="en-US" dirty="0"/>
              <a:t>根据贝叶斯公式有</a:t>
            </a:r>
            <a:endParaRPr lang="en-US" altLang="zh-CN" dirty="0"/>
          </a:p>
          <a:p>
            <a:endParaRPr lang="en-US" altLang="zh-CN" dirty="0"/>
          </a:p>
          <a:p>
            <a:endParaRPr lang="en-US" altLang="zh-CN" dirty="0"/>
          </a:p>
          <a:p>
            <a:endParaRPr lang="en-US" altLang="zh-CN" dirty="0"/>
          </a:p>
          <a:p>
            <a:pPr lvl="1"/>
            <a:r>
              <a:rPr lang="zh-CN" altLang="en-US" dirty="0"/>
              <a:t>图模型的推断问题可以转换为求任意一个变量子集的边际概率分布问题。</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2057400" cy="1117076"/>
          </a:xfrm>
          <a:prstGeom prst="rect">
            <a:avLst/>
          </a:prstGeom>
        </p:spPr>
      </p:pic>
    </p:spTree>
    <p:extLst>
      <p:ext uri="{BB962C8B-B14F-4D97-AF65-F5344CB8AC3E}">
        <p14:creationId xmlns:p14="http://schemas.microsoft.com/office/powerpoint/2010/main" val="32078142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zh-CN" altLang="en-US" dirty="0"/>
              <a:t>推断方法</a:t>
            </a:r>
            <a:endParaRPr lang="en-GB" altLang="zh-CN" dirty="0"/>
          </a:p>
        </p:txBody>
      </p:sp>
      <p:sp>
        <p:nvSpPr>
          <p:cNvPr id="2" name="内容占位符 1"/>
          <p:cNvSpPr>
            <a:spLocks noGrp="1"/>
          </p:cNvSpPr>
          <p:nvPr>
            <p:ph sz="quarter" idx="1"/>
          </p:nvPr>
        </p:nvSpPr>
        <p:spPr/>
        <p:txBody>
          <a:bodyPr/>
          <a:lstStyle/>
          <a:p>
            <a:r>
              <a:rPr lang="zh-CN" altLang="en-US" dirty="0"/>
              <a:t>常用的推断方法可以分为</a:t>
            </a:r>
            <a:r>
              <a:rPr lang="zh-CN" altLang="en-US" dirty="0">
                <a:solidFill>
                  <a:srgbClr val="FF0000"/>
                </a:solidFill>
              </a:rPr>
              <a:t>精确推断</a:t>
            </a:r>
            <a:r>
              <a:rPr lang="zh-CN" altLang="en-US" dirty="0"/>
              <a:t>和</a:t>
            </a:r>
            <a:r>
              <a:rPr lang="zh-CN" altLang="en-US" dirty="0">
                <a:solidFill>
                  <a:srgbClr val="FF0000"/>
                </a:solidFill>
              </a:rPr>
              <a:t>近似推断</a:t>
            </a:r>
            <a:r>
              <a:rPr lang="zh-CN" altLang="en-US" dirty="0"/>
              <a:t>：</a:t>
            </a:r>
            <a:endParaRPr lang="en-US" altLang="zh-CN" dirty="0"/>
          </a:p>
          <a:p>
            <a:pPr lvl="1"/>
            <a:r>
              <a:rPr lang="zh-CN" altLang="en-US" dirty="0"/>
              <a:t>精确推断（</a:t>
            </a:r>
            <a:r>
              <a:rPr lang="en-US" altLang="zh-CN" dirty="0"/>
              <a:t>Exact Inference</a:t>
            </a:r>
            <a:r>
              <a:rPr lang="zh-CN" altLang="en-US" dirty="0"/>
              <a:t>）</a:t>
            </a:r>
            <a:endParaRPr lang="en-US" altLang="zh-CN" dirty="0"/>
          </a:p>
          <a:p>
            <a:pPr lvl="2"/>
            <a:r>
              <a:rPr lang="zh-CN" altLang="en-US" dirty="0"/>
              <a:t>信念传播（</a:t>
            </a:r>
            <a:r>
              <a:rPr lang="en-US" altLang="zh-CN" dirty="0"/>
              <a:t>Belief Propagation</a:t>
            </a:r>
            <a:r>
              <a:rPr lang="zh-CN" altLang="en-US" dirty="0"/>
              <a:t>，</a:t>
            </a:r>
            <a:r>
              <a:rPr lang="en-US" altLang="zh-CN" dirty="0"/>
              <a:t>BP</a:t>
            </a:r>
            <a:r>
              <a:rPr lang="zh-CN" altLang="en-US" dirty="0"/>
              <a:t>）算法</a:t>
            </a:r>
            <a:endParaRPr lang="en-US" altLang="zh-CN" dirty="0"/>
          </a:p>
          <a:p>
            <a:pPr lvl="3"/>
            <a:r>
              <a:rPr lang="zh-CN" altLang="en-US" dirty="0"/>
              <a:t>也称为消息传递（</a:t>
            </a:r>
            <a:r>
              <a:rPr lang="en-US" altLang="zh-CN" dirty="0"/>
              <a:t>Message Passing</a:t>
            </a:r>
            <a:r>
              <a:rPr lang="zh-CN" altLang="en-US" dirty="0"/>
              <a:t>）算法</a:t>
            </a:r>
            <a:endParaRPr lang="en-US" altLang="zh-CN" dirty="0"/>
          </a:p>
          <a:p>
            <a:pPr lvl="1"/>
            <a:r>
              <a:rPr lang="zh-CN" altLang="en-US" dirty="0"/>
              <a:t>近似推断（</a:t>
            </a:r>
            <a:r>
              <a:rPr lang="en-US" altLang="zh-CN" dirty="0"/>
              <a:t>Approximate Inference</a:t>
            </a:r>
            <a:r>
              <a:rPr lang="zh-CN" altLang="en-US" dirty="0"/>
              <a:t>）</a:t>
            </a:r>
            <a:endParaRPr lang="en-US" altLang="zh-CN" dirty="0"/>
          </a:p>
          <a:p>
            <a:pPr lvl="2"/>
            <a:r>
              <a:rPr lang="zh-CN" altLang="en-US" dirty="0"/>
              <a:t>环路信念传播（</a:t>
            </a:r>
            <a:r>
              <a:rPr lang="en-US" altLang="zh-CN" dirty="0"/>
              <a:t>Loopy Belief Propagation</a:t>
            </a:r>
            <a:r>
              <a:rPr lang="zh-CN" altLang="en-US" dirty="0"/>
              <a:t>，</a:t>
            </a:r>
            <a:r>
              <a:rPr lang="en-US" altLang="zh-CN" dirty="0"/>
              <a:t>LBP</a:t>
            </a:r>
            <a:r>
              <a:rPr lang="zh-CN" altLang="en-US" dirty="0"/>
              <a:t>）</a:t>
            </a:r>
            <a:endParaRPr lang="en-US" altLang="zh-CN" dirty="0"/>
          </a:p>
          <a:p>
            <a:pPr lvl="2"/>
            <a:r>
              <a:rPr lang="zh-CN" altLang="en-US" dirty="0"/>
              <a:t>变方法（</a:t>
            </a:r>
            <a:r>
              <a:rPr lang="en-US" altLang="zh-CN" dirty="0" err="1"/>
              <a:t>Variational</a:t>
            </a:r>
            <a:r>
              <a:rPr lang="en-US" altLang="zh-CN" dirty="0"/>
              <a:t> Method</a:t>
            </a:r>
            <a:r>
              <a:rPr lang="zh-CN" altLang="en-US" dirty="0"/>
              <a:t>）</a:t>
            </a:r>
            <a:endParaRPr lang="en-US" altLang="zh-CN" dirty="0"/>
          </a:p>
          <a:p>
            <a:pPr lvl="2"/>
            <a:r>
              <a:rPr lang="zh-CN" altLang="en-US" dirty="0"/>
              <a:t>采样法（</a:t>
            </a:r>
            <a:r>
              <a:rPr lang="en-US" altLang="zh-CN" dirty="0"/>
              <a:t>Sampling Method</a:t>
            </a:r>
            <a:r>
              <a:rPr lang="zh-CN" altLang="en-US" dirty="0"/>
              <a:t>）</a:t>
            </a:r>
          </a:p>
        </p:txBody>
      </p:sp>
    </p:spTree>
    <p:extLst>
      <p:ext uri="{BB962C8B-B14F-4D97-AF65-F5344CB8AC3E}">
        <p14:creationId xmlns:p14="http://schemas.microsoft.com/office/powerpoint/2010/main" val="7594266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在贝叶斯网络中，所有变量</a:t>
            </a:r>
            <a:r>
              <a:rPr lang="en-US" altLang="zh-CN" dirty="0"/>
              <a:t>x</a:t>
            </a:r>
            <a:r>
              <a:rPr lang="zh-CN" altLang="en-US" dirty="0"/>
              <a:t>的联合概率分布可以分解为每个随机变量</a:t>
            </a:r>
            <a:r>
              <a:rPr lang="en-US" altLang="zh-CN" dirty="0" err="1"/>
              <a:t>x</a:t>
            </a:r>
            <a:r>
              <a:rPr lang="en-US" altLang="zh-CN" baseline="-25000" dirty="0" err="1"/>
              <a:t>k</a:t>
            </a:r>
            <a:r>
              <a:rPr lang="zh-CN" altLang="en-US" dirty="0"/>
              <a:t>的局部条件概率的连乘形式。</a:t>
            </a:r>
            <a:endParaRPr lang="en-US" altLang="zh-CN" dirty="0"/>
          </a:p>
          <a:p>
            <a:r>
              <a:rPr lang="zh-CN" altLang="en-US" dirty="0"/>
              <a:t>假设每个局部条件概率</a:t>
            </a:r>
            <a:r>
              <a:rPr lang="en-US" altLang="zh-CN" dirty="0"/>
              <a:t>p(</a:t>
            </a:r>
            <a:r>
              <a:rPr lang="en-US" altLang="zh-CN" dirty="0" err="1"/>
              <a:t>x</a:t>
            </a:r>
            <a:r>
              <a:rPr lang="en-US" altLang="zh-CN" baseline="-25000" dirty="0" err="1"/>
              <a:t>k</a:t>
            </a:r>
            <a:r>
              <a:rPr lang="en-US" altLang="zh-CN" dirty="0"/>
              <a:t> |x</a:t>
            </a:r>
            <a:r>
              <a:rPr lang="en-US" altLang="zh-CN" baseline="-25000" dirty="0"/>
              <a:t>π(k)</a:t>
            </a:r>
            <a:r>
              <a:rPr lang="en-US" altLang="zh-CN" dirty="0"/>
              <a:t>)</a:t>
            </a:r>
            <a:r>
              <a:rPr lang="zh-CN" altLang="en-US" dirty="0"/>
              <a:t>的参数为</a:t>
            </a:r>
            <a:r>
              <a:rPr lang="en-US" altLang="zh-CN" dirty="0" err="1"/>
              <a:t>θ</a:t>
            </a:r>
            <a:r>
              <a:rPr lang="en-US" altLang="zh-CN" baseline="-25000" dirty="0" err="1"/>
              <a:t>k</a:t>
            </a:r>
            <a:r>
              <a:rPr lang="zh-CN" altLang="en-US" dirty="0"/>
              <a:t>，则</a:t>
            </a:r>
            <a:r>
              <a:rPr lang="en-US" altLang="zh-CN" dirty="0"/>
              <a:t>x</a:t>
            </a:r>
            <a:r>
              <a:rPr lang="zh-CN" altLang="en-US" dirty="0"/>
              <a:t>的对数似然函数为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67200"/>
            <a:ext cx="4480600" cy="1007794"/>
          </a:xfrm>
          <a:prstGeom prst="rect">
            <a:avLst/>
          </a:prstGeom>
        </p:spPr>
      </p:pic>
    </p:spTree>
    <p:extLst>
      <p:ext uri="{BB962C8B-B14F-4D97-AF65-F5344CB8AC3E}">
        <p14:creationId xmlns:p14="http://schemas.microsoft.com/office/powerpoint/2010/main" val="4969086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3" name="内容占位符 2"/>
          <p:cNvSpPr>
            <a:spLocks noGrp="1"/>
          </p:cNvSpPr>
          <p:nvPr>
            <p:ph sz="quarter" idx="1"/>
          </p:nvPr>
        </p:nvSpPr>
        <p:spPr/>
        <p:txBody>
          <a:bodyPr/>
          <a:lstStyle/>
          <a:p>
            <a:r>
              <a:rPr lang="zh-CN" altLang="en-US" dirty="0"/>
              <a:t>假设有一组变量，有部分变量是是不可观测的，如何进行参数估计呢？</a:t>
            </a:r>
            <a:endParaRPr lang="en-US" altLang="zh-CN" dirty="0"/>
          </a:p>
          <a:p>
            <a:r>
              <a:rPr lang="zh-CN" altLang="en-US" dirty="0"/>
              <a:t>期望最大化算法</a:t>
            </a:r>
            <a:endParaRPr lang="en-US" altLang="zh-CN" dirty="0"/>
          </a:p>
          <a:p>
            <a:pPr lvl="1"/>
            <a:r>
              <a:rPr lang="en-US" altLang="zh-CN" dirty="0"/>
              <a:t>Expectation-Maximum</a:t>
            </a:r>
            <a:r>
              <a:rPr lang="zh-CN" altLang="en-US" dirty="0"/>
              <a:t>，</a:t>
            </a:r>
            <a:r>
              <a:rPr lang="en-US" altLang="zh-CN" dirty="0"/>
              <a:t>EM</a:t>
            </a:r>
            <a:r>
              <a:rPr lang="zh-CN" altLang="en-US" dirty="0"/>
              <a:t>算法</a:t>
            </a:r>
            <a:endParaRPr lang="en-US" altLang="zh-CN" dirty="0"/>
          </a:p>
          <a:p>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276600"/>
            <a:ext cx="6477000" cy="2715249"/>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676400"/>
            <a:ext cx="2267266" cy="2591162"/>
          </a:xfrm>
          <a:prstGeom prst="rect">
            <a:avLst/>
          </a:prstGeom>
        </p:spPr>
      </p:pic>
    </p:spTree>
    <p:extLst>
      <p:ext uri="{BB962C8B-B14F-4D97-AF65-F5344CB8AC3E}">
        <p14:creationId xmlns:p14="http://schemas.microsoft.com/office/powerpoint/2010/main" val="2158415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优化：梯度下降法</a:t>
            </a:r>
          </a:p>
        </p:txBody>
      </p:sp>
      <p:pic>
        <p:nvPicPr>
          <p:cNvPr id="1030" name="Picture 6" descr="相关图片"/>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97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10" name="内容占位符 9"/>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r>
              <a:rPr lang="en-US" altLang="zh-CN" dirty="0"/>
              <a:t>E</a:t>
            </a:r>
            <a:r>
              <a:rPr lang="zh-CN" altLang="en-US" dirty="0"/>
              <a:t>步</a:t>
            </a:r>
            <a:endParaRPr lang="en-US" altLang="zh-CN" dirty="0"/>
          </a:p>
          <a:p>
            <a:endParaRPr lang="en-US" altLang="zh-CN" dirty="0"/>
          </a:p>
          <a:p>
            <a:endParaRPr lang="en-US" altLang="zh-CN" dirty="0"/>
          </a:p>
          <a:p>
            <a:r>
              <a:rPr lang="en-US" altLang="zh-CN" dirty="0"/>
              <a:t>M</a:t>
            </a:r>
            <a:r>
              <a:rPr lang="zh-CN" altLang="en-US" dirty="0"/>
              <a:t>步</a:t>
            </a:r>
          </a:p>
        </p:txBody>
      </p:sp>
      <p:pic>
        <p:nvPicPr>
          <p:cNvPr id="11"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71600" y="1524000"/>
            <a:ext cx="585536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323" y="3886200"/>
            <a:ext cx="2605745" cy="488209"/>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5257800"/>
            <a:ext cx="5072243" cy="762000"/>
          </a:xfrm>
          <a:prstGeom prst="rect">
            <a:avLst/>
          </a:prstGeom>
        </p:spPr>
      </p:pic>
      <p:cxnSp>
        <p:nvCxnSpPr>
          <p:cNvPr id="7" name="直接连接符 6"/>
          <p:cNvCxnSpPr/>
          <p:nvPr/>
        </p:nvCxnSpPr>
        <p:spPr>
          <a:xfrm>
            <a:off x="4299282" y="2362200"/>
            <a:ext cx="32766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 name="直接连接符 7"/>
          <p:cNvCxnSpPr/>
          <p:nvPr/>
        </p:nvCxnSpPr>
        <p:spPr>
          <a:xfrm>
            <a:off x="946482" y="2362200"/>
            <a:ext cx="266700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3139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a:t>
            </a:r>
          </a:p>
        </p:txBody>
      </p:sp>
      <p:sp>
        <p:nvSpPr>
          <p:cNvPr id="2" name="内容占位符 1"/>
          <p:cNvSpPr>
            <a:spLocks noGrp="1"/>
          </p:cNvSpPr>
          <p:nvPr>
            <p:ph sz="quarter" idx="1"/>
          </p:nvPr>
        </p:nvSpPr>
        <p:spPr/>
        <p:txBody>
          <a:bodyPr/>
          <a:lstStyle/>
          <a:p>
            <a:r>
              <a:rPr lang="zh-CN" altLang="en-US" dirty="0"/>
              <a:t>高斯混合模型（</a:t>
            </a:r>
            <a:r>
              <a:rPr lang="en-US" altLang="zh-CN" dirty="0"/>
              <a:t>Gaussian Mixture Model</a:t>
            </a:r>
            <a:r>
              <a:rPr lang="zh-CN" altLang="en-US" dirty="0"/>
              <a:t>，</a:t>
            </a:r>
            <a:r>
              <a:rPr lang="en-US" altLang="zh-CN" dirty="0"/>
              <a:t>GMM</a:t>
            </a:r>
            <a:r>
              <a:rPr lang="zh-CN" altLang="en-US" dirty="0"/>
              <a:t>）是由多个高斯分布组成的模型，其密度函数为多个高斯密度函数的加权组合。</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119" y="3886200"/>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971800"/>
            <a:ext cx="3200400" cy="3127456"/>
          </a:xfrm>
          <a:prstGeom prst="rect">
            <a:avLst/>
          </a:prstGeom>
        </p:spPr>
      </p:pic>
    </p:spTree>
    <p:extLst>
      <p:ext uri="{BB962C8B-B14F-4D97-AF65-F5344CB8AC3E}">
        <p14:creationId xmlns:p14="http://schemas.microsoft.com/office/powerpoint/2010/main" val="23549285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高斯混合模型的参数学习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6223981" cy="4460419"/>
          </a:xfrm>
          <a:prstGeom prst="rect">
            <a:avLst/>
          </a:prstGeom>
        </p:spPr>
      </p:pic>
    </p:spTree>
    <p:extLst>
      <p:ext uri="{BB962C8B-B14F-4D97-AF65-F5344CB8AC3E}">
        <p14:creationId xmlns:p14="http://schemas.microsoft.com/office/powerpoint/2010/main" val="29939816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95471"/>
            <a:ext cx="9144000" cy="3067057"/>
          </a:xfrm>
          <a:prstGeom prst="rect">
            <a:avLst/>
          </a:prstGeom>
        </p:spPr>
      </p:pic>
    </p:spTree>
    <p:extLst>
      <p:ext uri="{BB962C8B-B14F-4D97-AF65-F5344CB8AC3E}">
        <p14:creationId xmlns:p14="http://schemas.microsoft.com/office/powerpoint/2010/main" val="29697842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玻尔兹曼机</a:t>
            </a:r>
          </a:p>
        </p:txBody>
      </p:sp>
    </p:spTree>
    <p:extLst>
      <p:ext uri="{BB962C8B-B14F-4D97-AF65-F5344CB8AC3E}">
        <p14:creationId xmlns:p14="http://schemas.microsoft.com/office/powerpoint/2010/main" val="6043974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a:t>
            </a:r>
            <a:r>
              <a:rPr lang="en-US" altLang="zh-CN" dirty="0"/>
              <a:t>Boltzmann machine</a:t>
            </a:r>
            <a:r>
              <a:rPr lang="zh-CN" altLang="en-US" dirty="0"/>
              <a:t>）</a:t>
            </a:r>
          </a:p>
        </p:txBody>
      </p:sp>
      <p:sp>
        <p:nvSpPr>
          <p:cNvPr id="3" name="内容占位符 2"/>
          <p:cNvSpPr>
            <a:spLocks noGrp="1"/>
          </p:cNvSpPr>
          <p:nvPr>
            <p:ph sz="quarter" idx="1"/>
          </p:nvPr>
        </p:nvSpPr>
        <p:spPr/>
        <p:txBody>
          <a:bodyPr/>
          <a:lstStyle/>
          <a:p>
            <a:r>
              <a:rPr lang="zh-CN" altLang="en-US" sz="2800" dirty="0">
                <a:solidFill>
                  <a:srgbClr val="FF0000"/>
                </a:solidFill>
              </a:rPr>
              <a:t>玻尔兹曼机</a:t>
            </a:r>
            <a:r>
              <a:rPr lang="zh-CN" altLang="en-US" sz="2800" dirty="0"/>
              <a:t>是一个特殊的概率无向图模型。</a:t>
            </a:r>
            <a:endParaRPr lang="en-US" altLang="zh-CN" sz="2800" dirty="0"/>
          </a:p>
          <a:p>
            <a:pPr lvl="1"/>
            <a:r>
              <a:rPr lang="zh-CN" altLang="en-US" sz="2400" dirty="0"/>
              <a:t>每个随机变量是二值的</a:t>
            </a:r>
            <a:endParaRPr lang="en-US" altLang="zh-CN" sz="2400" dirty="0"/>
          </a:p>
          <a:p>
            <a:pPr lvl="1"/>
            <a:r>
              <a:rPr lang="zh-CN" altLang="en-US" sz="2400" dirty="0"/>
              <a:t>所有变量之间是全连接的</a:t>
            </a:r>
            <a:endParaRPr lang="en-US" altLang="zh-CN" sz="2400" dirty="0"/>
          </a:p>
          <a:p>
            <a:pPr lvl="1"/>
            <a:r>
              <a:rPr lang="zh-CN" altLang="en-US" sz="2400" dirty="0"/>
              <a:t> 整个能量函数定义为</a:t>
            </a:r>
            <a:endParaRPr lang="en-US" altLang="zh-CN" sz="2400" dirty="0"/>
          </a:p>
          <a:p>
            <a:pPr lvl="1"/>
            <a:endParaRPr lang="en-US" altLang="zh-CN" sz="2400" dirty="0"/>
          </a:p>
          <a:p>
            <a:pPr lvl="1"/>
            <a:endParaRPr lang="en-US" altLang="zh-CN" sz="2400" dirty="0"/>
          </a:p>
          <a:p>
            <a:pPr lvl="1"/>
            <a:endParaRPr lang="en-US" altLang="zh-CN" sz="2400" dirty="0"/>
          </a:p>
          <a:p>
            <a:pPr lvl="1"/>
            <a:r>
              <a:rPr lang="en-US" altLang="zh-CN" sz="2400" dirty="0"/>
              <a:t>P(X)</a:t>
            </a:r>
            <a:r>
              <a:rPr lang="zh-CN" altLang="en-US" sz="2400" dirty="0"/>
              <a:t> 为玻尔兹曼分布</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456" y="3450035"/>
            <a:ext cx="3124544" cy="1198165"/>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921" y="1295400"/>
            <a:ext cx="2972128" cy="2447136"/>
          </a:xfrm>
          <a:prstGeom prst="rect">
            <a:avLst/>
          </a:prstGeom>
        </p:spPr>
      </p:pic>
      <p:sp>
        <p:nvSpPr>
          <p:cNvPr id="6" name="矩形 5"/>
          <p:cNvSpPr/>
          <p:nvPr/>
        </p:nvSpPr>
        <p:spPr>
          <a:xfrm>
            <a:off x="5497241" y="4158734"/>
            <a:ext cx="3185487" cy="369332"/>
          </a:xfrm>
          <a:prstGeom prst="rect">
            <a:avLst/>
          </a:prstGeom>
        </p:spPr>
        <p:txBody>
          <a:bodyPr wrap="none">
            <a:spAutoFit/>
          </a:bodyPr>
          <a:lstStyle/>
          <a:p>
            <a:r>
              <a:rPr lang="zh-CN" altLang="en-US" dirty="0"/>
              <a:t>一个有六个变量的玻尔兹曼机</a:t>
            </a:r>
          </a:p>
        </p:txBody>
      </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896" y="5257800"/>
            <a:ext cx="2565683" cy="546160"/>
          </a:xfrm>
          <a:prstGeom prst="rect">
            <a:avLst/>
          </a:prstGeom>
        </p:spPr>
      </p:pic>
      <p:sp>
        <p:nvSpPr>
          <p:cNvPr id="9" name="矩形 8"/>
          <p:cNvSpPr/>
          <p:nvPr/>
        </p:nvSpPr>
        <p:spPr>
          <a:xfrm>
            <a:off x="6096000" y="4944264"/>
            <a:ext cx="1800493" cy="923330"/>
          </a:xfrm>
          <a:prstGeom prst="rect">
            <a:avLst/>
          </a:prstGeom>
        </p:spPr>
        <p:txBody>
          <a:bodyPr wrap="none">
            <a:spAutoFit/>
          </a:bodyPr>
          <a:lstStyle/>
          <a:p>
            <a:r>
              <a:rPr lang="zh-CN" altLang="en-US" dirty="0">
                <a:solidFill>
                  <a:srgbClr val="FF0000"/>
                </a:solidFill>
              </a:rPr>
              <a:t>两个基本问题：</a:t>
            </a:r>
            <a:endParaRPr lang="en-US" altLang="zh-CN" dirty="0">
              <a:solidFill>
                <a:srgbClr val="FF0000"/>
              </a:solidFill>
            </a:endParaRPr>
          </a:p>
          <a:p>
            <a:pPr marL="342900" indent="-342900">
              <a:buFont typeface="+mj-lt"/>
              <a:buAutoNum type="arabicPeriod"/>
            </a:pPr>
            <a:r>
              <a:rPr lang="zh-CN" altLang="en-US" dirty="0">
                <a:solidFill>
                  <a:srgbClr val="FF0000"/>
                </a:solidFill>
              </a:rPr>
              <a:t>推断</a:t>
            </a:r>
            <a:r>
              <a:rPr lang="en-US" altLang="zh-CN" dirty="0">
                <a:solidFill>
                  <a:srgbClr val="FF0000"/>
                </a:solidFill>
              </a:rPr>
              <a:t>p(</a:t>
            </a:r>
            <a:r>
              <a:rPr lang="en-US" altLang="zh-CN" dirty="0" err="1">
                <a:solidFill>
                  <a:srgbClr val="FF0000"/>
                </a:solidFill>
              </a:rPr>
              <a:t>h|v</a:t>
            </a:r>
            <a:r>
              <a:rPr lang="en-US" altLang="zh-CN" dirty="0">
                <a:solidFill>
                  <a:srgbClr val="FF0000"/>
                </a:solidFill>
              </a:rPr>
              <a:t>)</a:t>
            </a:r>
          </a:p>
          <a:p>
            <a:pPr marL="342900" indent="-342900">
              <a:buFont typeface="+mj-lt"/>
              <a:buAutoNum type="arabicPeriod"/>
            </a:pPr>
            <a:r>
              <a:rPr lang="zh-CN" altLang="en-US" dirty="0">
                <a:solidFill>
                  <a:srgbClr val="FF0000"/>
                </a:solidFill>
              </a:rPr>
              <a:t>参数学习</a:t>
            </a:r>
            <a:r>
              <a:rPr lang="en-US" altLang="zh-CN" dirty="0">
                <a:solidFill>
                  <a:srgbClr val="FF0000"/>
                </a:solidFill>
              </a:rPr>
              <a:t>W</a:t>
            </a:r>
            <a:endParaRPr lang="zh-CN" altLang="en-US" dirty="0">
              <a:solidFill>
                <a:srgbClr val="FF0000"/>
              </a:solidFill>
            </a:endParaRPr>
          </a:p>
        </p:txBody>
      </p:sp>
    </p:spTree>
    <p:extLst>
      <p:ext uri="{BB962C8B-B14F-4D97-AF65-F5344CB8AC3E}">
        <p14:creationId xmlns:p14="http://schemas.microsoft.com/office/powerpoint/2010/main" val="28225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玻尔兹曼机的推断</a:t>
            </a:r>
          </a:p>
        </p:txBody>
      </p:sp>
      <p:sp>
        <p:nvSpPr>
          <p:cNvPr id="3" name="内容占位符 2"/>
          <p:cNvSpPr>
            <a:spLocks noGrp="1"/>
          </p:cNvSpPr>
          <p:nvPr>
            <p:ph sz="quarter" idx="1"/>
          </p:nvPr>
        </p:nvSpPr>
        <p:spPr/>
        <p:txBody>
          <a:bodyPr/>
          <a:lstStyle/>
          <a:p>
            <a:r>
              <a:rPr lang="zh-CN" altLang="en-US" sz="2800" dirty="0"/>
              <a:t>近似采样</a:t>
            </a:r>
            <a:r>
              <a:rPr lang="en-US" altLang="zh-CN" sz="2800" dirty="0"/>
              <a:t>--Gibbs</a:t>
            </a:r>
            <a:r>
              <a:rPr lang="zh-CN" altLang="en-US" sz="2800" dirty="0"/>
              <a:t>采样</a:t>
            </a:r>
            <a:endParaRPr lang="en-US" altLang="zh-CN" sz="2800" dirty="0"/>
          </a:p>
          <a:p>
            <a:endParaRPr lang="en-US" altLang="zh-CN" sz="2800" dirty="0"/>
          </a:p>
          <a:p>
            <a:pPr marL="0" indent="0">
              <a:buNone/>
            </a:pPr>
            <a:endParaRPr lang="en-US" altLang="zh-CN" sz="2800" dirty="0"/>
          </a:p>
          <a:p>
            <a:endParaRPr lang="en-US" altLang="zh-CN" sz="2800" dirty="0"/>
          </a:p>
          <a:p>
            <a:r>
              <a:rPr lang="zh-CN" altLang="en-US" sz="2800" dirty="0"/>
              <a:t>模拟退火</a:t>
            </a:r>
            <a:endParaRPr lang="en-US" altLang="zh-CN" sz="2800" dirty="0"/>
          </a:p>
          <a:p>
            <a:pPr lvl="1"/>
            <a:r>
              <a:rPr lang="zh-CN" altLang="en-US" sz="2000" dirty="0"/>
              <a:t>让系统刚开始在一个比较高的温度下运行，然后逐渐降低，直到系统在一个比较低的温度下达到热平衡。</a:t>
            </a:r>
            <a:endParaRPr lang="en-US" altLang="zh-CN" sz="2000" dirty="0"/>
          </a:p>
          <a:p>
            <a:pPr lvl="1"/>
            <a:r>
              <a:rPr lang="zh-CN" altLang="en-US" sz="2000" dirty="0"/>
              <a:t>当系统温度非常高</a:t>
            </a:r>
            <a:r>
              <a:rPr lang="en-US" altLang="zh-CN" sz="2000" dirty="0"/>
              <a:t>T → ∞</a:t>
            </a:r>
            <a:r>
              <a:rPr lang="zh-CN" altLang="en-US" sz="2000" dirty="0"/>
              <a:t>时，</a:t>
            </a:r>
            <a:r>
              <a:rPr lang="en-US" altLang="zh-CN" sz="2000" dirty="0"/>
              <a:t>p</a:t>
            </a:r>
            <a:r>
              <a:rPr lang="en-US" altLang="zh-CN" sz="2000" baseline="-25000" dirty="0"/>
              <a:t>i</a:t>
            </a:r>
            <a:r>
              <a:rPr lang="en-US" altLang="zh-CN" sz="2000" dirty="0"/>
              <a:t> → 0.5</a:t>
            </a:r>
            <a:r>
              <a:rPr lang="zh-CN" altLang="en-US" sz="2000" dirty="0"/>
              <a:t>，即每个变量状态的改变十分容易，每一种网络状态都是一样的，而从很快可以达到热平衡。</a:t>
            </a:r>
            <a:endParaRPr lang="en-US" altLang="zh-CN" sz="2000" dirty="0"/>
          </a:p>
          <a:p>
            <a:pPr lvl="1"/>
            <a:r>
              <a:rPr lang="zh-CN" altLang="en-US" sz="2000" dirty="0"/>
              <a:t>当系统温度非常低</a:t>
            </a:r>
            <a:r>
              <a:rPr lang="en-US" altLang="zh-CN" sz="2000" dirty="0"/>
              <a:t>T → 0</a:t>
            </a:r>
            <a:r>
              <a:rPr lang="zh-CN" altLang="en-US" sz="2000" dirty="0"/>
              <a:t>时，如果∆</a:t>
            </a:r>
            <a:r>
              <a:rPr lang="en-US" altLang="zh-CN" sz="2000" dirty="0" err="1"/>
              <a:t>E</a:t>
            </a:r>
            <a:r>
              <a:rPr lang="en-US" altLang="zh-CN" sz="2000" baseline="-25000" dirty="0" err="1"/>
              <a:t>i</a:t>
            </a:r>
            <a:r>
              <a:rPr lang="en-US" altLang="zh-CN" sz="2000" dirty="0"/>
              <a:t> (x</a:t>
            </a:r>
            <a:r>
              <a:rPr lang="en-US" altLang="zh-CN" sz="2000" baseline="-25000" dirty="0"/>
              <a:t>\</a:t>
            </a:r>
            <a:r>
              <a:rPr lang="en-US" altLang="zh-CN" sz="2000" baseline="-25000" dirty="0" err="1"/>
              <a:t>i</a:t>
            </a:r>
            <a:r>
              <a:rPr lang="en-US" altLang="zh-CN" sz="2000" dirty="0"/>
              <a:t> ) &gt; 0</a:t>
            </a:r>
            <a:r>
              <a:rPr lang="zh-CN" altLang="en-US" sz="2000" dirty="0"/>
              <a:t>则</a:t>
            </a:r>
            <a:r>
              <a:rPr lang="en-US" altLang="zh-CN" sz="2000" dirty="0"/>
              <a:t>p</a:t>
            </a:r>
            <a:r>
              <a:rPr lang="en-US" altLang="zh-CN" sz="2000" baseline="-25000" dirty="0"/>
              <a:t>i</a:t>
            </a:r>
            <a:r>
              <a:rPr lang="en-US" altLang="zh-CN" sz="2000" dirty="0"/>
              <a:t> → 1</a:t>
            </a:r>
            <a:r>
              <a:rPr lang="zh-CN" altLang="en-US" sz="2000" dirty="0"/>
              <a:t>，如果∆</a:t>
            </a:r>
            <a:r>
              <a:rPr lang="en-US" altLang="zh-CN" sz="2000" dirty="0" err="1"/>
              <a:t>E</a:t>
            </a:r>
            <a:r>
              <a:rPr lang="en-US" altLang="zh-CN" sz="2000" baseline="-25000" dirty="0" err="1"/>
              <a:t>i</a:t>
            </a:r>
            <a:r>
              <a:rPr lang="en-US" altLang="zh-CN" sz="2000" dirty="0"/>
              <a:t> (x</a:t>
            </a:r>
            <a:r>
              <a:rPr lang="en-US" altLang="zh-CN" sz="2000" baseline="-25000" dirty="0"/>
              <a:t>\</a:t>
            </a:r>
            <a:r>
              <a:rPr lang="en-US" altLang="zh-CN" sz="2000" baseline="-25000" dirty="0" err="1"/>
              <a:t>i</a:t>
            </a:r>
            <a:r>
              <a:rPr lang="en-US" altLang="zh-CN" sz="2000" dirty="0"/>
              <a:t> ) &lt; 0</a:t>
            </a:r>
            <a:r>
              <a:rPr lang="zh-CN" altLang="en-US" sz="2000" dirty="0"/>
              <a:t>则</a:t>
            </a:r>
            <a:r>
              <a:rPr lang="en-US" altLang="zh-CN" sz="2000" dirty="0"/>
              <a:t>p</a:t>
            </a:r>
            <a:r>
              <a:rPr lang="en-US" altLang="zh-CN" sz="2000" baseline="-25000" dirty="0"/>
              <a:t>i</a:t>
            </a:r>
            <a:r>
              <a:rPr lang="en-US" altLang="zh-CN" sz="2000" dirty="0"/>
              <a:t> → 0</a:t>
            </a:r>
            <a:r>
              <a:rPr lang="zh-CN" altLang="en-US" sz="2000" dirty="0"/>
              <a:t>。</a:t>
            </a:r>
            <a:endParaRPr lang="en-US" altLang="zh-CN" sz="2000" dirty="0"/>
          </a:p>
          <a:p>
            <a:pPr lvl="2"/>
            <a:r>
              <a:rPr lang="zh-CN" altLang="en-US" sz="2000" dirty="0"/>
              <a:t>随机性方法变成确定性方法</a:t>
            </a:r>
            <a:endParaRPr lang="en-US" altLang="zh-CN" sz="2000"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133600"/>
            <a:ext cx="3756609" cy="914400"/>
          </a:xfrm>
          <a:prstGeom prst="rect">
            <a:avLst/>
          </a:prstGeom>
        </p:spPr>
      </p:pic>
    </p:spTree>
    <p:extLst>
      <p:ext uri="{BB962C8B-B14F-4D97-AF65-F5344CB8AC3E}">
        <p14:creationId xmlns:p14="http://schemas.microsoft.com/office/powerpoint/2010/main" val="9954332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玻尔兹曼机的参数学习</a:t>
            </a:r>
          </a:p>
        </p:txBody>
      </p:sp>
      <p:sp>
        <p:nvSpPr>
          <p:cNvPr id="3" name="内容占位符 2"/>
          <p:cNvSpPr>
            <a:spLocks noGrp="1"/>
          </p:cNvSpPr>
          <p:nvPr>
            <p:ph sz="quarter" idx="1"/>
          </p:nvPr>
        </p:nvSpPr>
        <p:spPr/>
        <p:txBody>
          <a:bodyPr/>
          <a:lstStyle/>
          <a:p>
            <a:r>
              <a:rPr lang="zh-CN" altLang="en-US" dirty="0"/>
              <a:t>最大似然估计</a:t>
            </a:r>
            <a:endParaRPr lang="en-US" altLang="zh-CN" dirty="0"/>
          </a:p>
          <a:p>
            <a:endParaRPr lang="en-US" altLang="zh-CN" dirty="0"/>
          </a:p>
          <a:p>
            <a:endParaRPr lang="en-US" altLang="zh-CN" dirty="0"/>
          </a:p>
          <a:p>
            <a:endParaRPr lang="en-US" altLang="zh-CN" dirty="0"/>
          </a:p>
          <a:p>
            <a:r>
              <a:rPr lang="zh-CN" altLang="en-US" dirty="0"/>
              <a:t>采用梯度上升法</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905000"/>
            <a:ext cx="2324356" cy="639304"/>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419600"/>
            <a:ext cx="5942024" cy="1066800"/>
          </a:xfrm>
          <a:prstGeom prst="rect">
            <a:avLst/>
          </a:prstGeom>
        </p:spPr>
      </p:pic>
    </p:spTree>
    <p:extLst>
      <p:ext uri="{BB962C8B-B14F-4D97-AF65-F5344CB8AC3E}">
        <p14:creationId xmlns:p14="http://schemas.microsoft.com/office/powerpoint/2010/main" val="5913581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玻尔兹曼机的参数学习</a:t>
            </a:r>
          </a:p>
        </p:txBody>
      </p:sp>
      <p:sp>
        <p:nvSpPr>
          <p:cNvPr id="3" name="内容占位符 2"/>
          <p:cNvSpPr>
            <a:spLocks noGrp="1"/>
          </p:cNvSpPr>
          <p:nvPr>
            <p:ph sz="quarter" idx="1"/>
          </p:nvPr>
        </p:nvSpPr>
        <p:spPr/>
        <p:txBody>
          <a:bodyPr/>
          <a:lstStyle/>
          <a:p>
            <a:r>
              <a:rPr lang="zh-CN" altLang="en-US" dirty="0"/>
              <a:t>基于</a:t>
            </a:r>
            <a:r>
              <a:rPr lang="en-US" altLang="zh-CN" dirty="0"/>
              <a:t>Gibbs</a:t>
            </a:r>
            <a:r>
              <a:rPr lang="zh-CN" altLang="en-US" dirty="0"/>
              <a:t>采样来进行近似求解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28800"/>
            <a:ext cx="7185532" cy="1290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343400"/>
            <a:ext cx="5300581" cy="762000"/>
          </a:xfrm>
          <a:prstGeom prst="rect">
            <a:avLst/>
          </a:prstGeom>
        </p:spPr>
      </p:pic>
      <p:cxnSp>
        <p:nvCxnSpPr>
          <p:cNvPr id="7" name="直接连接符 6"/>
          <p:cNvCxnSpPr/>
          <p:nvPr/>
        </p:nvCxnSpPr>
        <p:spPr>
          <a:xfrm>
            <a:off x="4267200" y="2819400"/>
            <a:ext cx="1828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24600" y="2819400"/>
            <a:ext cx="16002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81400" y="4953000"/>
            <a:ext cx="13716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257800" y="4953000"/>
            <a:ext cx="1143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5" idx="0"/>
          </p:cNvCxnSpPr>
          <p:nvPr/>
        </p:nvCxnSpPr>
        <p:spPr>
          <a:xfrm flipH="1">
            <a:off x="4098091" y="2895601"/>
            <a:ext cx="931109" cy="14477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6201153" y="2902581"/>
            <a:ext cx="931109" cy="14477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75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受限玻尔兹曼机（</a:t>
            </a:r>
            <a:r>
              <a:rPr lang="en-US" altLang="zh-CN" dirty="0"/>
              <a:t>Restricted Boltzmann Machines</a:t>
            </a:r>
            <a:r>
              <a:rPr lang="zh-CN" altLang="en-US" dirty="0"/>
              <a:t>，</a:t>
            </a:r>
            <a:r>
              <a:rPr lang="en-US" altLang="zh-CN" dirty="0"/>
              <a:t>RBM</a:t>
            </a:r>
            <a:r>
              <a:rPr lang="zh-CN" altLang="en-US" dirty="0"/>
              <a:t>）</a:t>
            </a:r>
          </a:p>
        </p:txBody>
      </p:sp>
      <p:sp>
        <p:nvSpPr>
          <p:cNvPr id="3" name="内容占位符 2"/>
          <p:cNvSpPr>
            <a:spLocks noGrp="1"/>
          </p:cNvSpPr>
          <p:nvPr>
            <p:ph sz="quarter" idx="1"/>
          </p:nvPr>
        </p:nvSpPr>
        <p:spPr/>
        <p:txBody>
          <a:bodyPr/>
          <a:lstStyle/>
          <a:p>
            <a:pPr lvl="1"/>
            <a:r>
              <a:rPr lang="zh-CN" altLang="en-US" dirty="0"/>
              <a:t>受限玻尔兹曼机是一个二分图结构的无向图模型。</a:t>
            </a:r>
            <a:endParaRPr lang="en-US" altLang="zh-CN" dirty="0"/>
          </a:p>
          <a:p>
            <a:pPr lvl="2"/>
            <a:r>
              <a:rPr lang="zh-CN" altLang="en-US" dirty="0"/>
              <a:t>在受限玻尔兹曼机中，变量可以为两组，分别为隐藏层和可见层（或输入层）。</a:t>
            </a:r>
            <a:endParaRPr lang="en-US" altLang="zh-CN" dirty="0"/>
          </a:p>
          <a:p>
            <a:pPr lvl="2"/>
            <a:r>
              <a:rPr lang="zh-CN" altLang="en-US" dirty="0"/>
              <a:t>节点变量的取值为</a:t>
            </a:r>
            <a:r>
              <a:rPr lang="en-US" altLang="zh-CN" dirty="0"/>
              <a:t>0</a:t>
            </a:r>
            <a:r>
              <a:rPr lang="zh-CN" altLang="en-US" dirty="0"/>
              <a:t>或</a:t>
            </a:r>
            <a:r>
              <a:rPr lang="en-US" altLang="zh-CN" dirty="0"/>
              <a:t>1</a:t>
            </a:r>
            <a:r>
              <a:rPr lang="zh-CN" altLang="en-US" dirty="0"/>
              <a:t>。</a:t>
            </a:r>
          </a:p>
          <a:p>
            <a:pPr lvl="2"/>
            <a:r>
              <a:rPr lang="zh-CN" altLang="en-US" dirty="0"/>
              <a:t>和两层的全连接神经网络的结构相同。</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962400"/>
            <a:ext cx="4513758" cy="1724234"/>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981" y="4186253"/>
            <a:ext cx="3210373" cy="1276528"/>
          </a:xfrm>
          <a:prstGeom prst="rect">
            <a:avLst/>
          </a:prstGeom>
        </p:spPr>
      </p:pic>
    </p:spTree>
    <p:extLst>
      <p:ext uri="{BB962C8B-B14F-4D97-AF65-F5344CB8AC3E}">
        <p14:creationId xmlns:p14="http://schemas.microsoft.com/office/powerpoint/2010/main" val="2837510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随机梯度下降法</a:t>
            </a:r>
          </a:p>
        </p:txBody>
      </p:sp>
      <p:pic>
        <p:nvPicPr>
          <p:cNvPr id="4" name="内容占位符 3" descr="屏幕剪辑"/>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533400" y="1752600"/>
            <a:ext cx="7315200" cy="4221340"/>
          </a:xfrm>
        </p:spPr>
      </p:pic>
    </p:spTree>
    <p:extLst>
      <p:ext uri="{BB962C8B-B14F-4D97-AF65-F5344CB8AC3E}">
        <p14:creationId xmlns:p14="http://schemas.microsoft.com/office/powerpoint/2010/main" val="11458825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深度信念网络</a:t>
            </a:r>
          </a:p>
        </p:txBody>
      </p:sp>
    </p:spTree>
    <p:extLst>
      <p:ext uri="{BB962C8B-B14F-4D97-AF65-F5344CB8AC3E}">
        <p14:creationId xmlns:p14="http://schemas.microsoft.com/office/powerpoint/2010/main" val="13767369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深度信念网络（</a:t>
            </a:r>
            <a:r>
              <a:rPr lang="en-US" altLang="zh-CN" dirty="0"/>
              <a:t>Deep Belief Network</a:t>
            </a:r>
            <a:r>
              <a:rPr lang="zh-CN" altLang="en-US" dirty="0"/>
              <a:t>，</a:t>
            </a:r>
            <a:r>
              <a:rPr lang="en-US" altLang="zh-CN" dirty="0"/>
              <a:t>DBN</a:t>
            </a:r>
            <a:r>
              <a:rPr lang="zh-CN" altLang="en-US" dirty="0"/>
              <a:t>）</a:t>
            </a:r>
          </a:p>
        </p:txBody>
      </p:sp>
      <p:sp>
        <p:nvSpPr>
          <p:cNvPr id="3" name="内容占位符 2"/>
          <p:cNvSpPr>
            <a:spLocks noGrp="1"/>
          </p:cNvSpPr>
          <p:nvPr>
            <p:ph sz="quarter" idx="1"/>
          </p:nvPr>
        </p:nvSpPr>
        <p:spPr/>
        <p:txBody>
          <a:bodyPr/>
          <a:lstStyle/>
          <a:p>
            <a:pPr lvl="1"/>
            <a:r>
              <a:rPr lang="zh-CN" altLang="en-US" dirty="0"/>
              <a:t>深度信念网络是深度的有向的概率图模型，其图结构由多层的节点构成。</a:t>
            </a:r>
            <a:endParaRPr lang="en-US" altLang="zh-CN" dirty="0"/>
          </a:p>
          <a:p>
            <a:pPr lvl="2"/>
            <a:r>
              <a:rPr lang="zh-CN" altLang="en-US" dirty="0"/>
              <a:t>和全连接的神经网络结构相同。</a:t>
            </a:r>
            <a:endParaRPr lang="en-US" altLang="zh-CN" dirty="0"/>
          </a:p>
          <a:p>
            <a:pPr lvl="2"/>
            <a:r>
              <a:rPr lang="zh-CN" altLang="en-US" dirty="0"/>
              <a:t>顶部的两层为一个无向图，可以看做是一个受限玻尔兹曼机。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124200"/>
            <a:ext cx="6044103" cy="2727960"/>
          </a:xfrm>
          <a:prstGeom prst="rect">
            <a:avLst/>
          </a:prstGeom>
        </p:spPr>
      </p:pic>
      <p:sp>
        <p:nvSpPr>
          <p:cNvPr id="5" name="文本框 4"/>
          <p:cNvSpPr txBox="1"/>
          <p:nvPr/>
        </p:nvSpPr>
        <p:spPr>
          <a:xfrm>
            <a:off x="1371601" y="4800600"/>
            <a:ext cx="1107996" cy="369332"/>
          </a:xfrm>
          <a:prstGeom prst="rect">
            <a:avLst/>
          </a:prstGeom>
          <a:noFill/>
        </p:spPr>
        <p:txBody>
          <a:bodyPr wrap="none" rtlCol="0">
            <a:spAutoFit/>
          </a:bodyPr>
          <a:lstStyle/>
          <a:p>
            <a:r>
              <a:rPr lang="zh-CN" altLang="en-US" dirty="0">
                <a:solidFill>
                  <a:srgbClr val="FF0000"/>
                </a:solidFill>
              </a:rPr>
              <a:t>认知权重</a:t>
            </a:r>
          </a:p>
        </p:txBody>
      </p:sp>
      <p:sp>
        <p:nvSpPr>
          <p:cNvPr id="6" name="文本框 5"/>
          <p:cNvSpPr txBox="1"/>
          <p:nvPr/>
        </p:nvSpPr>
        <p:spPr>
          <a:xfrm>
            <a:off x="7848601" y="4632803"/>
            <a:ext cx="1107996" cy="369332"/>
          </a:xfrm>
          <a:prstGeom prst="rect">
            <a:avLst/>
          </a:prstGeom>
          <a:noFill/>
        </p:spPr>
        <p:txBody>
          <a:bodyPr wrap="none" rtlCol="0">
            <a:spAutoFit/>
          </a:bodyPr>
          <a:lstStyle/>
          <a:p>
            <a:r>
              <a:rPr lang="zh-CN" altLang="en-US" dirty="0">
                <a:solidFill>
                  <a:srgbClr val="FF0000"/>
                </a:solidFill>
              </a:rPr>
              <a:t>生成权重</a:t>
            </a:r>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418" y="5852160"/>
            <a:ext cx="3222256" cy="353795"/>
          </a:xfrm>
          <a:prstGeom prst="rect">
            <a:avLst/>
          </a:prstGeom>
        </p:spPr>
      </p:pic>
    </p:spTree>
    <p:extLst>
      <p:ext uri="{BB962C8B-B14F-4D97-AF65-F5344CB8AC3E}">
        <p14:creationId xmlns:p14="http://schemas.microsoft.com/office/powerpoint/2010/main" val="36104652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训练深度信念网络</a:t>
            </a:r>
            <a:r>
              <a:rPr lang="en-US" altLang="zh-CN" dirty="0"/>
              <a:t>-</a:t>
            </a:r>
            <a:r>
              <a:rPr lang="zh-CN" altLang="en-US" dirty="0"/>
              <a:t>逐层训练</a:t>
            </a:r>
          </a:p>
        </p:txBody>
      </p:sp>
      <p:sp>
        <p:nvSpPr>
          <p:cNvPr id="3" name="内容占位符 2"/>
          <p:cNvSpPr>
            <a:spLocks noGrp="1"/>
          </p:cNvSpPr>
          <p:nvPr>
            <p:ph sz="quarter" idx="1"/>
          </p:nvPr>
        </p:nvSpPr>
        <p:spPr/>
        <p:txBody>
          <a:bodyPr/>
          <a:lstStyle/>
          <a:p>
            <a:pPr lvl="1"/>
            <a:r>
              <a:rPr lang="zh-CN" altLang="en-US" dirty="0">
                <a:solidFill>
                  <a:srgbClr val="FF0000"/>
                </a:solidFill>
              </a:rPr>
              <a:t>逐层训练</a:t>
            </a:r>
            <a:r>
              <a:rPr lang="zh-CN" altLang="en-US" dirty="0"/>
              <a:t>是能够有效训练深度模型的最早的方法。</a:t>
            </a: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73817"/>
            <a:ext cx="7253874" cy="4559343"/>
          </a:xfrm>
          <a:prstGeom prst="rect">
            <a:avLst/>
          </a:prstGeom>
        </p:spPr>
      </p:pic>
    </p:spTree>
    <p:extLst>
      <p:ext uri="{BB962C8B-B14F-4D97-AF65-F5344CB8AC3E}">
        <p14:creationId xmlns:p14="http://schemas.microsoft.com/office/powerpoint/2010/main" val="198179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深度生成模型</a:t>
            </a:r>
          </a:p>
        </p:txBody>
      </p:sp>
    </p:spTree>
    <p:extLst>
      <p:ext uri="{BB962C8B-B14F-4D97-AF65-F5344CB8AC3E}">
        <p14:creationId xmlns:p14="http://schemas.microsoft.com/office/powerpoint/2010/main" val="39260972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深度生成模型</a:t>
            </a:r>
          </a:p>
        </p:txBody>
      </p:sp>
      <p:sp>
        <p:nvSpPr>
          <p:cNvPr id="4" name="内容占位符 3"/>
          <p:cNvSpPr>
            <a:spLocks noGrp="1"/>
          </p:cNvSpPr>
          <p:nvPr>
            <p:ph sz="quarter" idx="1"/>
          </p:nvPr>
        </p:nvSpPr>
        <p:spPr/>
        <p:txBody>
          <a:bodyPr/>
          <a:lstStyle/>
          <a:p>
            <a:r>
              <a:rPr lang="zh-CN" altLang="en-US" dirty="0"/>
              <a:t>深度生成模型就是利用神经网络来建模条件分布</a:t>
            </a:r>
            <a:r>
              <a:rPr lang="en-US" altLang="zh-CN" dirty="0"/>
              <a:t>p(</a:t>
            </a:r>
            <a:r>
              <a:rPr lang="en-US" altLang="zh-CN" dirty="0" err="1"/>
              <a:t>x|z;θ</a:t>
            </a:r>
            <a:r>
              <a:rPr lang="en-US" altLang="zh-CN" dirty="0"/>
              <a:t>)</a:t>
            </a:r>
            <a:r>
              <a:rPr lang="zh-CN" altLang="en-US" dirty="0"/>
              <a:t>。</a:t>
            </a:r>
          </a:p>
          <a:p>
            <a:pPr lvl="1"/>
            <a:r>
              <a:rPr lang="zh-CN" altLang="en-US" dirty="0"/>
              <a:t>对抗生成式网络（</a:t>
            </a:r>
            <a:r>
              <a:rPr lang="en-US" altLang="zh-CN" dirty="0"/>
              <a:t>Generative Adversarial Network</a:t>
            </a:r>
            <a:r>
              <a:rPr lang="zh-CN" altLang="en-US" dirty="0"/>
              <a:t>，</a:t>
            </a:r>
            <a:r>
              <a:rPr lang="en-US" altLang="zh-CN" dirty="0"/>
              <a:t>GAN</a:t>
            </a:r>
            <a:r>
              <a:rPr lang="zh-CN" altLang="en-US" dirty="0"/>
              <a:t>）</a:t>
            </a:r>
            <a:r>
              <a:rPr lang="en-US" altLang="zh-CN" dirty="0"/>
              <a:t>[</a:t>
            </a:r>
            <a:r>
              <a:rPr lang="en-US" altLang="zh-CN" dirty="0" err="1"/>
              <a:t>Goodfellow</a:t>
            </a:r>
            <a:r>
              <a:rPr lang="en-US" altLang="zh-CN" dirty="0"/>
              <a:t> et al., 2014]</a:t>
            </a:r>
          </a:p>
          <a:p>
            <a:pPr lvl="1"/>
            <a:endParaRPr lang="en-US" altLang="zh-CN" dirty="0"/>
          </a:p>
          <a:p>
            <a:pPr lvl="1"/>
            <a:r>
              <a:rPr lang="zh-CN" altLang="en-US" dirty="0"/>
              <a:t>变分自编码器（</a:t>
            </a:r>
            <a:r>
              <a:rPr lang="en-US" altLang="zh-CN" dirty="0" err="1"/>
              <a:t>Variational</a:t>
            </a:r>
            <a:r>
              <a:rPr lang="en-US" altLang="zh-CN" dirty="0"/>
              <a:t> </a:t>
            </a:r>
            <a:r>
              <a:rPr lang="en-US" altLang="zh-CN" dirty="0" err="1"/>
              <a:t>Autoencoder</a:t>
            </a:r>
            <a:r>
              <a:rPr lang="zh-CN" altLang="en-US" dirty="0"/>
              <a:t>，</a:t>
            </a:r>
            <a:r>
              <a:rPr lang="en-US" altLang="zh-CN" dirty="0"/>
              <a:t>VAE</a:t>
            </a:r>
            <a:r>
              <a:rPr lang="zh-CN" altLang="en-US" dirty="0"/>
              <a:t>）</a:t>
            </a:r>
            <a:r>
              <a:rPr lang="en-US" altLang="zh-CN" dirty="0"/>
              <a:t>[</a:t>
            </a:r>
            <a:r>
              <a:rPr lang="en-US" altLang="zh-CN" dirty="0" err="1"/>
              <a:t>Kingma</a:t>
            </a:r>
            <a:r>
              <a:rPr lang="en-US" altLang="zh-CN" dirty="0"/>
              <a:t> and Welling, 2013, </a:t>
            </a:r>
            <a:r>
              <a:rPr lang="en-US" altLang="zh-CN" dirty="0" err="1"/>
              <a:t>Rezende</a:t>
            </a:r>
            <a:r>
              <a:rPr lang="en-US" altLang="zh-CN" dirty="0"/>
              <a:t> et al., 2014]</a:t>
            </a:r>
            <a:r>
              <a:rPr lang="zh-CN" altLang="en-US" dirty="0"/>
              <a:t>。</a:t>
            </a:r>
          </a:p>
        </p:txBody>
      </p:sp>
    </p:spTree>
    <p:extLst>
      <p:ext uri="{BB962C8B-B14F-4D97-AF65-F5344CB8AC3E}">
        <p14:creationId xmlns:p14="http://schemas.microsoft.com/office/powerpoint/2010/main" val="7522336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生成模型</a:t>
            </a:r>
            <a:endParaRPr lang="zh-CN" altLang="en-US" dirty="0"/>
          </a:p>
        </p:txBody>
      </p:sp>
      <p:sp>
        <p:nvSpPr>
          <p:cNvPr id="4" name="内容占位符 3"/>
          <p:cNvSpPr>
            <a:spLocks noGrp="1"/>
          </p:cNvSpPr>
          <p:nvPr>
            <p:ph sz="quarter" idx="1"/>
          </p:nvPr>
        </p:nvSpPr>
        <p:spPr/>
        <p:txBody>
          <a:bodyPr/>
          <a:lstStyle/>
          <a:p>
            <a:pPr lvl="1"/>
            <a:r>
              <a:rPr lang="zh-CN" altLang="en-US" dirty="0"/>
              <a:t>生成模型指一系列用于随机生成可观测数据的模型。</a:t>
            </a:r>
            <a:endParaRPr lang="en-US" altLang="zh-CN" dirty="0"/>
          </a:p>
          <a:p>
            <a:pPr lvl="1"/>
            <a:r>
              <a:rPr lang="zh-CN" altLang="en-US" dirty="0"/>
              <a:t>生成数据</a:t>
            </a:r>
            <a:r>
              <a:rPr lang="en-US" altLang="zh-CN" dirty="0"/>
              <a:t>x</a:t>
            </a:r>
            <a:r>
              <a:rPr lang="zh-CN" altLang="en-US" dirty="0"/>
              <a:t>的过程可以分为两步进行：</a:t>
            </a:r>
            <a:endParaRPr lang="en-US" altLang="zh-CN" dirty="0"/>
          </a:p>
          <a:p>
            <a:pPr lvl="2"/>
            <a:r>
              <a:rPr lang="zh-CN" altLang="en-US" dirty="0"/>
              <a:t>根据隐变量的先验分布</a:t>
            </a:r>
            <a:r>
              <a:rPr lang="en-US" altLang="zh-CN" dirty="0"/>
              <a:t>p(</a:t>
            </a:r>
            <a:r>
              <a:rPr lang="en-US" altLang="zh-CN" dirty="0" err="1"/>
              <a:t>z;θ</a:t>
            </a:r>
            <a:r>
              <a:rPr lang="en-US" altLang="zh-CN" dirty="0"/>
              <a:t>)</a:t>
            </a:r>
            <a:r>
              <a:rPr lang="zh-CN" altLang="en-US" dirty="0"/>
              <a:t>进行采样，得到样本</a:t>
            </a:r>
            <a:r>
              <a:rPr lang="en-US" altLang="zh-CN" dirty="0"/>
              <a:t>z</a:t>
            </a:r>
            <a:r>
              <a:rPr lang="zh-CN" altLang="en-US" dirty="0"/>
              <a:t>；</a:t>
            </a:r>
          </a:p>
          <a:p>
            <a:pPr lvl="2"/>
            <a:r>
              <a:rPr lang="zh-CN" altLang="en-US" dirty="0"/>
              <a:t>根据条件分布</a:t>
            </a:r>
            <a:r>
              <a:rPr lang="en-US" altLang="zh-CN" dirty="0"/>
              <a:t>p(</a:t>
            </a:r>
            <a:r>
              <a:rPr lang="en-US" altLang="zh-CN" dirty="0" err="1"/>
              <a:t>x|z;θ</a:t>
            </a:r>
            <a:r>
              <a:rPr lang="en-US" altLang="zh-CN" dirty="0"/>
              <a:t>)</a:t>
            </a:r>
            <a:r>
              <a:rPr lang="zh-CN" altLang="en-US" dirty="0"/>
              <a:t>进行采样，得到</a:t>
            </a:r>
            <a:r>
              <a:rPr lang="en-US" altLang="zh-CN" dirty="0"/>
              <a:t>x</a:t>
            </a:r>
            <a:r>
              <a:rPr lang="zh-CN" altLang="en-US" dirty="0"/>
              <a:t>。</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71800"/>
            <a:ext cx="2267266" cy="2591162"/>
          </a:xfrm>
          <a:prstGeom prst="rect">
            <a:avLst/>
          </a:prstGeom>
        </p:spPr>
      </p:pic>
    </p:spTree>
    <p:extLst>
      <p:ext uri="{BB962C8B-B14F-4D97-AF65-F5344CB8AC3E}">
        <p14:creationId xmlns:p14="http://schemas.microsoft.com/office/powerpoint/2010/main" val="11984726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变分自编码器</a:t>
            </a:r>
          </a:p>
        </p:txBody>
      </p:sp>
    </p:spTree>
    <p:extLst>
      <p:ext uri="{BB962C8B-B14F-4D97-AF65-F5344CB8AC3E}">
        <p14:creationId xmlns:p14="http://schemas.microsoft.com/office/powerpoint/2010/main" val="27272892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算法回顾</a:t>
            </a:r>
          </a:p>
        </p:txBody>
      </p:sp>
      <p:sp>
        <p:nvSpPr>
          <p:cNvPr id="3" name="内容占位符 2"/>
          <p:cNvSpPr>
            <a:spLocks noGrp="1"/>
          </p:cNvSpPr>
          <p:nvPr>
            <p:ph sz="quarter" idx="1"/>
          </p:nvPr>
        </p:nvSpPr>
        <p:spPr/>
        <p:txBody>
          <a:bodyPr/>
          <a:lstStyle/>
          <a:p>
            <a:r>
              <a:rPr lang="zh-CN" altLang="en-US" dirty="0"/>
              <a:t>给定一个样本</a:t>
            </a:r>
            <a:r>
              <a:rPr lang="en-US" altLang="zh-CN" dirty="0"/>
              <a:t>x</a:t>
            </a:r>
            <a:r>
              <a:rPr lang="zh-CN" altLang="en-US" dirty="0"/>
              <a:t>，其对数边际似然</a:t>
            </a:r>
            <a:r>
              <a:rPr lang="en-US" altLang="zh-CN" dirty="0"/>
              <a:t>log p(</a:t>
            </a:r>
            <a:r>
              <a:rPr lang="en-US" altLang="zh-CN" dirty="0" err="1"/>
              <a:t>x|θ</a:t>
            </a:r>
            <a:r>
              <a:rPr lang="en-US" altLang="zh-CN" dirty="0"/>
              <a:t>)</a:t>
            </a:r>
            <a:r>
              <a:rPr lang="zh-CN" altLang="en-US" dirty="0"/>
              <a:t>可以分解为</a:t>
            </a:r>
            <a:endParaRPr lang="en-US" altLang="zh-CN" dirty="0"/>
          </a:p>
          <a:p>
            <a:endParaRPr lang="en-US" altLang="zh-CN" dirty="0"/>
          </a:p>
          <a:p>
            <a:endParaRPr lang="en-US" altLang="zh-CN" dirty="0"/>
          </a:p>
          <a:p>
            <a:endParaRPr lang="en-US" altLang="zh-CN"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8" y="2514600"/>
            <a:ext cx="5292436" cy="106680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590799"/>
            <a:ext cx="1069947" cy="396019"/>
          </a:xfrm>
          <a:prstGeom prst="rect">
            <a:avLst/>
          </a:prstGeom>
        </p:spPr>
      </p:pic>
      <p:sp>
        <p:nvSpPr>
          <p:cNvPr id="8" name="矩形 7"/>
          <p:cNvSpPr/>
          <p:nvPr/>
        </p:nvSpPr>
        <p:spPr>
          <a:xfrm>
            <a:off x="5410200" y="4499848"/>
            <a:ext cx="838691" cy="369332"/>
          </a:xfrm>
          <a:prstGeom prst="rect">
            <a:avLst/>
          </a:prstGeom>
        </p:spPr>
        <p:txBody>
          <a:bodyPr wrap="none">
            <a:spAutoFit/>
          </a:bodyPr>
          <a:lstStyle/>
          <a:p>
            <a:r>
              <a:rPr lang="en-US" altLang="zh-CN" dirty="0"/>
              <a:t>E step</a:t>
            </a:r>
            <a:endParaRPr lang="zh-CN" altLang="en-US" dirty="0"/>
          </a:p>
        </p:txBody>
      </p:sp>
      <p:cxnSp>
        <p:nvCxnSpPr>
          <p:cNvPr id="10" name="直接箭头连接符 9"/>
          <p:cNvCxnSpPr>
            <a:stCxn id="8" idx="0"/>
          </p:cNvCxnSpPr>
          <p:nvPr/>
        </p:nvCxnSpPr>
        <p:spPr>
          <a:xfrm flipH="1" flipV="1">
            <a:off x="5791200" y="3688080"/>
            <a:ext cx="38346" cy="811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95800" y="3200400"/>
            <a:ext cx="2133600" cy="434340"/>
          </a:xfrm>
          <a:prstGeom prst="rect">
            <a:avLst/>
          </a:prstGeom>
          <a:ln>
            <a:solidFill>
              <a:schemeClr val="accent3"/>
            </a:solidFill>
          </a:ln>
        </p:spPr>
        <p:txBody>
          <a:bodyPr wrap="none" rtlCol="0" anchor="ctr">
            <a:spAutoFit/>
          </a:bodyPr>
          <a:lstStyle/>
          <a:p>
            <a:pPr algn="ctr"/>
            <a:endParaRPr lang="zh-CN" altLang="en-US" sz="2400" dirty="0"/>
          </a:p>
        </p:txBody>
      </p:sp>
      <p:sp>
        <p:nvSpPr>
          <p:cNvPr id="20" name="矩形 19"/>
          <p:cNvSpPr/>
          <p:nvPr/>
        </p:nvSpPr>
        <p:spPr>
          <a:xfrm>
            <a:off x="3043030" y="4499848"/>
            <a:ext cx="877163" cy="369332"/>
          </a:xfrm>
          <a:prstGeom prst="rect">
            <a:avLst/>
          </a:prstGeom>
        </p:spPr>
        <p:txBody>
          <a:bodyPr wrap="none">
            <a:spAutoFit/>
          </a:bodyPr>
          <a:lstStyle/>
          <a:p>
            <a:r>
              <a:rPr lang="en-US" altLang="zh-CN" dirty="0"/>
              <a:t>M step</a:t>
            </a:r>
            <a:endParaRPr lang="zh-CN" altLang="en-US" dirty="0"/>
          </a:p>
        </p:txBody>
      </p:sp>
      <p:cxnSp>
        <p:nvCxnSpPr>
          <p:cNvPr id="21" name="直接箭头连接符 20"/>
          <p:cNvCxnSpPr>
            <a:stCxn id="20" idx="0"/>
          </p:cNvCxnSpPr>
          <p:nvPr/>
        </p:nvCxnSpPr>
        <p:spPr>
          <a:xfrm flipH="1" flipV="1">
            <a:off x="3424030" y="3688080"/>
            <a:ext cx="57582" cy="811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43200" y="3200400"/>
            <a:ext cx="1519030" cy="434340"/>
          </a:xfrm>
          <a:prstGeom prst="rect">
            <a:avLst/>
          </a:prstGeom>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29536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20" grpId="0"/>
      <p:bldP spid="2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a:t>
            </a:r>
            <a:r>
              <a:rPr lang="en-US" altLang="zh-CN" dirty="0"/>
              <a:t>(VAE)</a:t>
            </a:r>
            <a:endParaRPr lang="zh-CN" altLang="en-US" dirty="0"/>
          </a:p>
        </p:txBody>
      </p:sp>
      <p:sp>
        <p:nvSpPr>
          <p:cNvPr id="5" name="内容占位符 4"/>
          <p:cNvSpPr>
            <a:spLocks noGrp="1"/>
          </p:cNvSpPr>
          <p:nvPr>
            <p:ph sz="quarter" idx="1"/>
          </p:nvPr>
        </p:nvSpPr>
        <p:spPr/>
        <p:txBody>
          <a:bodyPr/>
          <a:lstStyle/>
          <a:p>
            <a:pPr lvl="1"/>
            <a:r>
              <a:rPr lang="zh-CN" altLang="en-US" dirty="0"/>
              <a:t>变分自编码器的模型结构可以分为两个部分：</a:t>
            </a:r>
            <a:endParaRPr lang="en-US" altLang="zh-CN" dirty="0"/>
          </a:p>
          <a:p>
            <a:pPr lvl="2"/>
            <a:r>
              <a:rPr lang="zh-CN" altLang="en-US" dirty="0"/>
              <a:t>寻找后验分布</a:t>
            </a:r>
            <a:r>
              <a:rPr lang="en-US" altLang="zh-CN" dirty="0"/>
              <a:t>p(</a:t>
            </a:r>
            <a:r>
              <a:rPr lang="en-US" altLang="zh-CN" dirty="0" err="1"/>
              <a:t>z|x;θ</a:t>
            </a:r>
            <a:r>
              <a:rPr lang="en-US" altLang="zh-CN" dirty="0"/>
              <a:t>)</a:t>
            </a:r>
            <a:r>
              <a:rPr lang="zh-CN" altLang="en-US" dirty="0"/>
              <a:t>的变分近似</a:t>
            </a:r>
            <a:r>
              <a:rPr lang="en-US" altLang="zh-CN" dirty="0"/>
              <a:t>q(</a:t>
            </a:r>
            <a:r>
              <a:rPr lang="en-US" altLang="zh-CN" dirty="0" err="1"/>
              <a:t>z|x;ϕ</a:t>
            </a:r>
            <a:r>
              <a:rPr lang="en-US" altLang="zh-CN" baseline="30000" dirty="0"/>
              <a:t>∗</a:t>
            </a:r>
            <a:r>
              <a:rPr lang="en-US" altLang="zh-CN" dirty="0"/>
              <a:t> )</a:t>
            </a:r>
            <a:r>
              <a:rPr lang="zh-CN" altLang="en-US" dirty="0"/>
              <a:t>；</a:t>
            </a:r>
            <a:endParaRPr lang="en-US" altLang="zh-CN" dirty="0"/>
          </a:p>
          <a:p>
            <a:pPr lvl="3"/>
            <a:r>
              <a:rPr lang="zh-CN" altLang="en-US" dirty="0"/>
              <a:t>变分推断：用简单的分布</a:t>
            </a:r>
            <a:r>
              <a:rPr lang="en-US" altLang="zh-CN" dirty="0"/>
              <a:t>q</a:t>
            </a:r>
            <a:r>
              <a:rPr lang="zh-CN" altLang="en-US" dirty="0"/>
              <a:t>去近似复杂的分</a:t>
            </a:r>
            <a:r>
              <a:rPr lang="en-US" altLang="zh-CN" dirty="0"/>
              <a:t>p(</a:t>
            </a:r>
            <a:r>
              <a:rPr lang="en-US" altLang="zh-CN" dirty="0" err="1"/>
              <a:t>z|x;θ</a:t>
            </a:r>
            <a:r>
              <a:rPr lang="en-US" altLang="zh-CN" dirty="0"/>
              <a:t>)</a:t>
            </a:r>
          </a:p>
          <a:p>
            <a:pPr lvl="2"/>
            <a:endParaRPr lang="en-US" altLang="zh-CN" dirty="0"/>
          </a:p>
          <a:p>
            <a:pPr lvl="2"/>
            <a:r>
              <a:rPr lang="zh-CN" altLang="en-US" dirty="0"/>
              <a:t>在已知</a:t>
            </a:r>
            <a:r>
              <a:rPr lang="en-US" altLang="zh-CN" dirty="0"/>
              <a:t>q(</a:t>
            </a:r>
            <a:r>
              <a:rPr lang="en-US" altLang="zh-CN" dirty="0" err="1"/>
              <a:t>z|x;ϕ</a:t>
            </a:r>
            <a:r>
              <a:rPr lang="en-US" altLang="zh-CN" baseline="-25000" dirty="0"/>
              <a:t>∗</a:t>
            </a:r>
            <a:r>
              <a:rPr lang="en-US" altLang="zh-CN" dirty="0"/>
              <a:t> )</a:t>
            </a:r>
            <a:r>
              <a:rPr lang="zh-CN" altLang="en-US" dirty="0"/>
              <a:t>的情况下，估计更好的生成</a:t>
            </a:r>
            <a:r>
              <a:rPr lang="en-US" altLang="zh-CN" dirty="0"/>
              <a:t>p(</a:t>
            </a:r>
            <a:r>
              <a:rPr lang="en-US" altLang="zh-CN" dirty="0" err="1"/>
              <a:t>x|z;θ</a:t>
            </a:r>
            <a:r>
              <a:rPr lang="en-US" altLang="zh-CN" dirty="0"/>
              <a:t>)</a:t>
            </a:r>
            <a:r>
              <a:rPr lang="zh-CN" altLang="en-US" dirty="0"/>
              <a:t>。</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590800"/>
            <a:ext cx="2695951" cy="2648320"/>
          </a:xfrm>
          <a:prstGeom prst="rect">
            <a:avLst/>
          </a:prstGeom>
        </p:spPr>
      </p:pic>
      <p:sp>
        <p:nvSpPr>
          <p:cNvPr id="6" name="文本框 5"/>
          <p:cNvSpPr txBox="1"/>
          <p:nvPr/>
        </p:nvSpPr>
        <p:spPr>
          <a:xfrm>
            <a:off x="5638800" y="1828800"/>
            <a:ext cx="3057247" cy="523220"/>
          </a:xfrm>
          <a:prstGeom prst="rect">
            <a:avLst/>
          </a:prstGeom>
          <a:noFill/>
        </p:spPr>
        <p:txBody>
          <a:bodyPr wrap="none" rtlCol="0">
            <a:spAutoFit/>
          </a:bodyPr>
          <a:lstStyle/>
          <a:p>
            <a:r>
              <a:rPr lang="zh-CN" altLang="en-US" sz="2800" dirty="0">
                <a:solidFill>
                  <a:srgbClr val="FF0000"/>
                </a:solidFill>
              </a:rPr>
              <a:t>用神经网络来替代</a:t>
            </a:r>
          </a:p>
        </p:txBody>
      </p:sp>
      <p:cxnSp>
        <p:nvCxnSpPr>
          <p:cNvPr id="8" name="直接连接符 7"/>
          <p:cNvCxnSpPr>
            <a:stCxn id="6" idx="1"/>
          </p:cNvCxnSpPr>
          <p:nvPr/>
        </p:nvCxnSpPr>
        <p:spPr>
          <a:xfrm flipH="1">
            <a:off x="5181600" y="2090410"/>
            <a:ext cx="457200" cy="361965"/>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4400" y="2014209"/>
            <a:ext cx="4267200" cy="1023611"/>
          </a:xfrm>
          <a:prstGeom prst="rect">
            <a:avLst/>
          </a:prstGeom>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3748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74" y="2133600"/>
            <a:ext cx="8492852" cy="3367761"/>
          </a:xfrm>
          <a:prstGeom prst="rect">
            <a:avLst/>
          </a:prstGeom>
        </p:spPr>
      </p:pic>
    </p:spTree>
    <p:extLst>
      <p:ext uri="{BB962C8B-B14F-4D97-AF65-F5344CB8AC3E}">
        <p14:creationId xmlns:p14="http://schemas.microsoft.com/office/powerpoint/2010/main" val="3861550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a:t>机器学习 </a:t>
            </a:r>
            <a:r>
              <a:rPr lang="en-US" altLang="zh-CN" sz="3200" dirty="0"/>
              <a:t>= </a:t>
            </a:r>
            <a:r>
              <a:rPr lang="zh-CN" altLang="en-US" sz="3200" dirty="0"/>
              <a:t>优化？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p>
        </p:txBody>
      </p:sp>
    </p:spTree>
    <p:extLst>
      <p:ext uri="{BB962C8B-B14F-4D97-AF65-F5344CB8AC3E}">
        <p14:creationId xmlns:p14="http://schemas.microsoft.com/office/powerpoint/2010/main" val="5184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676400"/>
            <a:ext cx="7543800" cy="798455"/>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352800"/>
            <a:ext cx="7239000" cy="616656"/>
          </a:xfrm>
          <a:prstGeom prst="rect">
            <a:avLst/>
          </a:prstGeom>
        </p:spPr>
      </p:pic>
      <p:sp>
        <p:nvSpPr>
          <p:cNvPr id="6" name="下箭头 5"/>
          <p:cNvSpPr/>
          <p:nvPr/>
        </p:nvSpPr>
        <p:spPr>
          <a:xfrm>
            <a:off x="4045620" y="2582019"/>
            <a:ext cx="366960" cy="550962"/>
          </a:xfrm>
          <a:prstGeom prst="downArrow">
            <a:avLst/>
          </a:prstGeom>
          <a:solidFill>
            <a:schemeClr val="tx1"/>
          </a:solidFill>
          <a:ln>
            <a:solidFill>
              <a:schemeClr val="tx1"/>
            </a:solidFill>
          </a:ln>
        </p:spPr>
        <p:txBody>
          <a:bodyPr wrap="none" rtlCol="0" anchor="ctr">
            <a:spAutoFit/>
          </a:bodyPr>
          <a:lstStyle/>
          <a:p>
            <a:pPr algn="ctr"/>
            <a:endParaRPr lang="zh-CN" altLang="en-US"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795508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再参数化</a:t>
            </a:r>
          </a:p>
        </p:txBody>
      </p:sp>
      <p:sp>
        <p:nvSpPr>
          <p:cNvPr id="3" name="内容占位符 2"/>
          <p:cNvSpPr>
            <a:spLocks noGrp="1"/>
          </p:cNvSpPr>
          <p:nvPr>
            <p:ph sz="quarter" idx="1"/>
          </p:nvPr>
        </p:nvSpPr>
        <p:spPr/>
        <p:txBody>
          <a:bodyPr/>
          <a:lstStyle/>
          <a:p>
            <a:r>
              <a:rPr lang="zh-CN" altLang="en-US" dirty="0"/>
              <a:t>分布</a:t>
            </a:r>
            <a:r>
              <a:rPr lang="en-US" altLang="zh-CN" dirty="0"/>
              <a:t>q(</a:t>
            </a:r>
            <a:r>
              <a:rPr lang="en-US" altLang="zh-CN" dirty="0" err="1"/>
              <a:t>z|x,ϕ</a:t>
            </a:r>
            <a:r>
              <a:rPr lang="en-US" altLang="zh-CN" dirty="0"/>
              <a:t>)</a:t>
            </a:r>
            <a:r>
              <a:rPr lang="zh-CN" altLang="en-US"/>
              <a:t>依赖于参数</a:t>
            </a:r>
            <a:r>
              <a:rPr lang="en-US" altLang="zh-CN" dirty="0"/>
              <a:t>ϕ</a:t>
            </a:r>
          </a:p>
          <a:p>
            <a:endParaRPr lang="en-US" altLang="zh-CN" dirty="0"/>
          </a:p>
          <a:p>
            <a:r>
              <a:rPr lang="zh-CN" altLang="en-US" dirty="0"/>
              <a:t>再参数化（</a:t>
            </a:r>
            <a:r>
              <a:rPr lang="en-US" altLang="zh-CN" dirty="0" err="1"/>
              <a:t>reparameterization</a:t>
            </a:r>
            <a:r>
              <a:rPr lang="zh-CN" altLang="en-US" dirty="0"/>
              <a:t>）是实现通过随机变量实现反向传播的一种重要手段</a:t>
            </a:r>
          </a:p>
        </p:txBody>
      </p:sp>
      <p:sp>
        <p:nvSpPr>
          <p:cNvPr id="4" name="矩形 3"/>
          <p:cNvSpPr/>
          <p:nvPr/>
        </p:nvSpPr>
        <p:spPr>
          <a:xfrm>
            <a:off x="1372429" y="4419600"/>
            <a:ext cx="2286000" cy="461665"/>
          </a:xfrm>
          <a:prstGeom prst="rect">
            <a:avLst/>
          </a:prstGeom>
        </p:spPr>
        <p:txBody>
          <a:bodyPr wrap="square">
            <a:spAutoFit/>
          </a:bodyPr>
          <a:lstStyle/>
          <a:p>
            <a:r>
              <a:rPr lang="en-US" altLang="zh-CN" sz="2400" dirty="0"/>
              <a:t>z</a:t>
            </a:r>
            <a:r>
              <a:rPr lang="zh-CN" altLang="en-US" sz="2400" dirty="0"/>
              <a:t> </a:t>
            </a:r>
            <a:r>
              <a:rPr lang="el-GR" altLang="zh-CN" sz="2400" dirty="0"/>
              <a:t>∼</a:t>
            </a:r>
            <a:r>
              <a:rPr lang="en-US" altLang="zh-CN" sz="2400" dirty="0"/>
              <a:t> </a:t>
            </a:r>
            <a:r>
              <a:rPr lang="zh-CN" altLang="en-US" sz="2400" dirty="0"/>
              <a:t>N(µ</a:t>
            </a:r>
            <a:r>
              <a:rPr lang="zh-CN" altLang="en-US" sz="2400" baseline="-25000" dirty="0"/>
              <a:t>I</a:t>
            </a:r>
            <a:r>
              <a:rPr lang="zh-CN" altLang="en-US" sz="2400" dirty="0"/>
              <a:t> ,σ</a:t>
            </a:r>
            <a:r>
              <a:rPr lang="en-US" altLang="zh-CN" sz="2400" baseline="-25000" dirty="0"/>
              <a:t>I</a:t>
            </a:r>
            <a:r>
              <a:rPr lang="zh-CN" altLang="en-US" sz="2400" baseline="30000" dirty="0"/>
              <a:t>2</a:t>
            </a:r>
            <a:r>
              <a:rPr lang="zh-CN" altLang="en-US" sz="2400" dirty="0"/>
              <a:t>I)</a:t>
            </a:r>
          </a:p>
        </p:txBody>
      </p:sp>
      <p:sp>
        <p:nvSpPr>
          <p:cNvPr id="5" name="矩形 4"/>
          <p:cNvSpPr/>
          <p:nvPr/>
        </p:nvSpPr>
        <p:spPr>
          <a:xfrm>
            <a:off x="5029200" y="4191000"/>
            <a:ext cx="2658717" cy="830997"/>
          </a:xfrm>
          <a:prstGeom prst="rect">
            <a:avLst/>
          </a:prstGeom>
        </p:spPr>
        <p:txBody>
          <a:bodyPr wrap="square">
            <a:spAutoFit/>
          </a:bodyPr>
          <a:lstStyle/>
          <a:p>
            <a:r>
              <a:rPr lang="el-GR" altLang="zh-CN" sz="2400" dirty="0"/>
              <a:t>ϵ ∼ </a:t>
            </a:r>
            <a:r>
              <a:rPr lang="en-US" altLang="zh-CN" sz="2400" dirty="0"/>
              <a:t>N(0,I)</a:t>
            </a:r>
          </a:p>
          <a:p>
            <a:r>
              <a:rPr lang="pl-PL" altLang="zh-CN" sz="2400" dirty="0"/>
              <a:t>z = µ</a:t>
            </a:r>
            <a:r>
              <a:rPr lang="pl-PL" altLang="zh-CN" sz="2400" baseline="-25000" dirty="0"/>
              <a:t>I</a:t>
            </a:r>
            <a:r>
              <a:rPr lang="pl-PL" altLang="zh-CN" sz="2400" dirty="0"/>
              <a:t> + σ</a:t>
            </a:r>
            <a:r>
              <a:rPr lang="pl-PL" altLang="zh-CN" sz="2400" baseline="-25000" dirty="0"/>
              <a:t>I</a:t>
            </a:r>
            <a:r>
              <a:rPr lang="pl-PL" altLang="zh-CN" sz="2400" dirty="0"/>
              <a:t>⊙ϵ,</a:t>
            </a:r>
            <a:endParaRPr lang="zh-CN" altLang="en-US" sz="2400" dirty="0"/>
          </a:p>
        </p:txBody>
      </p:sp>
      <p:sp>
        <p:nvSpPr>
          <p:cNvPr id="6" name="右箭头 5"/>
          <p:cNvSpPr/>
          <p:nvPr/>
        </p:nvSpPr>
        <p:spPr>
          <a:xfrm>
            <a:off x="3734629" y="4572000"/>
            <a:ext cx="762000" cy="228600"/>
          </a:xfrm>
          <a:prstGeom prst="rightArrow">
            <a:avLst/>
          </a:prstGeom>
          <a:ln>
            <a:solidFill>
              <a:schemeClr val="tx1"/>
            </a:solidFill>
          </a:ln>
        </p:spPr>
        <p:txBody>
          <a:bodyPr wrap="none" rtlCol="0" anchor="ctr">
            <a:spAutoFit/>
          </a:bodyPr>
          <a:lstStyle/>
          <a:p>
            <a:pPr algn="ctr"/>
            <a:endParaRPr lang="zh-CN" altLang="en-US" sz="2400" dirty="0"/>
          </a:p>
        </p:txBody>
      </p:sp>
    </p:spTree>
    <p:extLst>
      <p:ext uri="{BB962C8B-B14F-4D97-AF65-F5344CB8AC3E}">
        <p14:creationId xmlns:p14="http://schemas.microsoft.com/office/powerpoint/2010/main" val="26888463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变分自编码器的训练过程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295400"/>
            <a:ext cx="5715000" cy="4860421"/>
          </a:xfrm>
          <a:prstGeom prst="rect">
            <a:avLst/>
          </a:prstGeom>
        </p:spPr>
      </p:pic>
    </p:spTree>
    <p:extLst>
      <p:ext uri="{BB962C8B-B14F-4D97-AF65-F5344CB8AC3E}">
        <p14:creationId xmlns:p14="http://schemas.microsoft.com/office/powerpoint/2010/main" val="37517979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变分自编码器学习到的隐变量流形</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81200"/>
            <a:ext cx="7207532" cy="3720016"/>
          </a:xfrm>
          <a:prstGeom prst="rect">
            <a:avLst/>
          </a:prstGeom>
        </p:spPr>
      </p:pic>
    </p:spTree>
    <p:extLst>
      <p:ext uri="{BB962C8B-B14F-4D97-AF65-F5344CB8AC3E}">
        <p14:creationId xmlns:p14="http://schemas.microsoft.com/office/powerpoint/2010/main" val="23808908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生成对抗网络</a:t>
            </a:r>
          </a:p>
        </p:txBody>
      </p:sp>
    </p:spTree>
    <p:extLst>
      <p:ext uri="{BB962C8B-B14F-4D97-AF65-F5344CB8AC3E}">
        <p14:creationId xmlns:p14="http://schemas.microsoft.com/office/powerpoint/2010/main" val="18983457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显式密度模型和隐式密度模型</a:t>
            </a:r>
          </a:p>
        </p:txBody>
      </p:sp>
      <p:sp>
        <p:nvSpPr>
          <p:cNvPr id="4" name="内容占位符 3"/>
          <p:cNvSpPr>
            <a:spLocks noGrp="1"/>
          </p:cNvSpPr>
          <p:nvPr>
            <p:ph sz="quarter" idx="1"/>
          </p:nvPr>
        </p:nvSpPr>
        <p:spPr/>
        <p:txBody>
          <a:bodyPr/>
          <a:lstStyle/>
          <a:p>
            <a:r>
              <a:rPr lang="zh-CN" altLang="en-US" dirty="0"/>
              <a:t>显式密度模型</a:t>
            </a:r>
            <a:endParaRPr lang="en-US" altLang="zh-CN" dirty="0"/>
          </a:p>
          <a:p>
            <a:pPr lvl="1"/>
            <a:r>
              <a:rPr lang="zh-CN" altLang="en-US" dirty="0"/>
              <a:t>显示地构建出样本的密度函数</a:t>
            </a:r>
            <a:r>
              <a:rPr lang="en-US" altLang="zh-CN" dirty="0"/>
              <a:t>p(</a:t>
            </a:r>
            <a:r>
              <a:rPr lang="en-US" altLang="zh-CN" dirty="0" err="1"/>
              <a:t>x|θ</a:t>
            </a:r>
            <a:r>
              <a:rPr lang="en-US" altLang="zh-CN" dirty="0"/>
              <a:t>)</a:t>
            </a:r>
            <a:r>
              <a:rPr lang="zh-CN" altLang="en-US" dirty="0"/>
              <a:t>，并通过最大似然估计来求解参数；</a:t>
            </a:r>
            <a:endParaRPr lang="en-US" altLang="zh-CN" dirty="0"/>
          </a:p>
          <a:p>
            <a:pPr lvl="1"/>
            <a:r>
              <a:rPr lang="zh-CN" altLang="en-US" dirty="0"/>
              <a:t>变分自编码器、深度信念网络</a:t>
            </a:r>
            <a:endParaRPr lang="en-US" altLang="zh-CN" dirty="0"/>
          </a:p>
          <a:p>
            <a:r>
              <a:rPr lang="zh-CN" altLang="en-US" dirty="0"/>
              <a:t>隐式密度模型</a:t>
            </a:r>
            <a:endParaRPr lang="en-US" altLang="zh-CN" dirty="0"/>
          </a:p>
          <a:p>
            <a:pPr lvl="1"/>
            <a:r>
              <a:rPr lang="zh-CN" altLang="en-US" dirty="0"/>
              <a:t>不显示地估计出数据分布的密度函数</a:t>
            </a:r>
            <a:endParaRPr lang="en-US" altLang="zh-CN" dirty="0"/>
          </a:p>
          <a:p>
            <a:pPr lvl="1"/>
            <a:r>
              <a:rPr lang="zh-CN" altLang="en-US" dirty="0"/>
              <a:t>但能生成符合数据分布</a:t>
            </a:r>
            <a:r>
              <a:rPr lang="en-US" altLang="zh-CN" dirty="0" err="1"/>
              <a:t>p</a:t>
            </a:r>
            <a:r>
              <a:rPr lang="en-US" altLang="zh-CN" baseline="-25000" dirty="0" err="1"/>
              <a:t>data</a:t>
            </a:r>
            <a:r>
              <a:rPr lang="en-US" altLang="zh-CN" dirty="0"/>
              <a:t> (x)</a:t>
            </a:r>
            <a:r>
              <a:rPr lang="zh-CN" altLang="en-US" dirty="0"/>
              <a:t>的样本</a:t>
            </a:r>
            <a:endParaRPr lang="en-US" altLang="zh-CN" dirty="0"/>
          </a:p>
          <a:p>
            <a:pPr lvl="1"/>
            <a:r>
              <a:rPr lang="zh-CN" altLang="en-US" dirty="0"/>
              <a:t>无法用最大似然估计</a:t>
            </a:r>
            <a:endParaRPr lang="en-US" altLang="zh-CN" dirty="0"/>
          </a:p>
          <a:p>
            <a:pPr marL="0" indent="0">
              <a:buNone/>
            </a:pPr>
            <a:endParaRPr lang="zh-CN" altLang="en-US"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00600"/>
            <a:ext cx="7116001" cy="1524000"/>
          </a:xfrm>
          <a:prstGeom prst="rect">
            <a:avLst/>
          </a:prstGeom>
        </p:spPr>
      </p:pic>
    </p:spTree>
    <p:extLst>
      <p:ext uri="{BB962C8B-B14F-4D97-AF65-F5344CB8AC3E}">
        <p14:creationId xmlns:p14="http://schemas.microsoft.com/office/powerpoint/2010/main" val="25893686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生成对抗网络</a:t>
            </a:r>
          </a:p>
        </p:txBody>
      </p:sp>
      <p:sp>
        <p:nvSpPr>
          <p:cNvPr id="3" name="内容占位符 2"/>
          <p:cNvSpPr>
            <a:spLocks noGrp="1"/>
          </p:cNvSpPr>
          <p:nvPr>
            <p:ph sz="quarter" idx="1"/>
          </p:nvPr>
        </p:nvSpPr>
        <p:spPr/>
        <p:txBody>
          <a:bodyPr/>
          <a:lstStyle/>
          <a:p>
            <a:r>
              <a:rPr lang="zh-CN" altLang="en-US" dirty="0"/>
              <a:t>生成对抗网络由一个生成网络与一个判别网络组成。生成网络从潜在空间（</a:t>
            </a:r>
            <a:r>
              <a:rPr lang="en-US" altLang="zh-CN" dirty="0"/>
              <a:t>latent space</a:t>
            </a:r>
            <a:r>
              <a:rPr lang="zh-CN" altLang="en-US" dirty="0"/>
              <a:t>）中随机采样作为输入，其输出结果需要尽量模仿训练集中的真实样本。</a:t>
            </a:r>
            <a:endParaRPr lang="en-US" altLang="zh-CN" dirty="0"/>
          </a:p>
          <a:p>
            <a:r>
              <a:rPr lang="zh-CN" altLang="en-US" dirty="0"/>
              <a:t>判别网络的输入则为真实样本或生成网络的输出，其目的是将生成网络的输出从真实样本中尽可能分辨出来。</a:t>
            </a:r>
          </a:p>
        </p:txBody>
      </p:sp>
    </p:spTree>
    <p:extLst>
      <p:ext uri="{BB962C8B-B14F-4D97-AF65-F5344CB8AC3E}">
        <p14:creationId xmlns:p14="http://schemas.microsoft.com/office/powerpoint/2010/main" val="22160498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MinMax</a:t>
            </a:r>
            <a:r>
              <a:rPr lang="en-US" altLang="zh-CN" dirty="0"/>
              <a:t> Game</a:t>
            </a:r>
            <a:endParaRPr lang="zh-CN" altLang="en-US" dirty="0"/>
          </a:p>
        </p:txBody>
      </p:sp>
      <p:sp>
        <p:nvSpPr>
          <p:cNvPr id="3" name="内容占位符 2"/>
          <p:cNvSpPr>
            <a:spLocks noGrp="1"/>
          </p:cNvSpPr>
          <p:nvPr>
            <p:ph sz="quarter" idx="1"/>
          </p:nvPr>
        </p:nvSpPr>
        <p:spPr/>
        <p:txBody>
          <a:bodyPr/>
          <a:lstStyle/>
          <a:p>
            <a:r>
              <a:rPr lang="zh-CN" altLang="en-US" dirty="0"/>
              <a:t>生成网络要尽可能地欺骗判别网络。</a:t>
            </a:r>
            <a:endParaRPr lang="en-US" altLang="zh-CN" dirty="0"/>
          </a:p>
          <a:p>
            <a:r>
              <a:rPr lang="zh-CN" altLang="en-US" dirty="0"/>
              <a:t>判别网络将生成网络生成的样本与真实样本中尽可能区分出来。</a:t>
            </a:r>
            <a:endParaRPr lang="en-US" altLang="zh-CN" dirty="0"/>
          </a:p>
          <a:p>
            <a:r>
              <a:rPr lang="zh-CN" altLang="en-US" dirty="0"/>
              <a:t>两个网络相互对抗、不断调整参数，最终目的是使判别网络无法判断生成网络的输出结果是否真实。</a:t>
            </a:r>
          </a:p>
          <a:p>
            <a:endParaRPr lang="zh-CN" altLang="en-US" dirty="0"/>
          </a:p>
        </p:txBody>
      </p:sp>
    </p:spTree>
    <p:extLst>
      <p:ext uri="{BB962C8B-B14F-4D97-AF65-F5344CB8AC3E}">
        <p14:creationId xmlns:p14="http://schemas.microsoft.com/office/powerpoint/2010/main" val="36399917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t>MinMax</a:t>
            </a:r>
            <a:r>
              <a:rPr lang="en-US" altLang="zh-CN" dirty="0"/>
              <a:t> Game</a:t>
            </a:r>
            <a:endParaRPr lang="zh-CN" altLang="en-US" dirty="0"/>
          </a:p>
        </p:txBody>
      </p:sp>
      <p:sp>
        <p:nvSpPr>
          <p:cNvPr id="9" name="内容占位符 8"/>
          <p:cNvSpPr>
            <a:spLocks noGrp="1"/>
          </p:cNvSpPr>
          <p:nvPr>
            <p:ph sz="quarter" idx="1"/>
          </p:nvPr>
        </p:nvSpPr>
        <p:spPr/>
        <p:txBody>
          <a:bodyPr/>
          <a:lstStyle/>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688080"/>
            <a:ext cx="6801556" cy="1524000"/>
          </a:xfrm>
          <a:prstGeom prst="rect">
            <a:avLst/>
          </a:prstGeom>
        </p:spPr>
      </p:pic>
      <p:pic>
        <p:nvPicPr>
          <p:cNvPr id="10" name="内容占位符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7356" y="2209800"/>
            <a:ext cx="7565800" cy="770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1525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一个具体的模型：</a:t>
            </a:r>
            <a:r>
              <a:rPr lang="en-US" altLang="zh-CN" dirty="0"/>
              <a:t>DCGANs</a:t>
            </a:r>
            <a:endParaRPr lang="zh-CN" altLang="en-US" dirty="0"/>
          </a:p>
        </p:txBody>
      </p:sp>
      <p:sp>
        <p:nvSpPr>
          <p:cNvPr id="3" name="内容占位符 2"/>
          <p:cNvSpPr>
            <a:spLocks noGrp="1"/>
          </p:cNvSpPr>
          <p:nvPr>
            <p:ph sz="quarter" idx="1"/>
          </p:nvPr>
        </p:nvSpPr>
        <p:spPr/>
        <p:txBody>
          <a:bodyPr/>
          <a:lstStyle/>
          <a:p>
            <a:r>
              <a:rPr lang="zh-CN" altLang="en-US" sz="2400" dirty="0"/>
              <a:t>判别网络是一个传统的深度卷积网络，但使用了带步长的卷积来实现下采样操作，不用最大汇聚（</a:t>
            </a:r>
            <a:r>
              <a:rPr lang="en-US" altLang="zh-CN" sz="2400" dirty="0"/>
              <a:t>pooling</a:t>
            </a:r>
            <a:r>
              <a:rPr lang="zh-CN" altLang="en-US" sz="2400" dirty="0"/>
              <a:t>）操作。</a:t>
            </a:r>
            <a:endParaRPr lang="en-US" altLang="zh-CN" sz="2400" dirty="0"/>
          </a:p>
          <a:p>
            <a:r>
              <a:rPr lang="zh-CN" altLang="en-US" sz="2400" dirty="0"/>
              <a:t>生成网络使用一个特殊的深度卷积网络来实现使用微步卷积来生成</a:t>
            </a:r>
            <a:r>
              <a:rPr lang="en-US" altLang="zh-CN" sz="2400" dirty="0"/>
              <a:t>64×63</a:t>
            </a:r>
            <a:r>
              <a:rPr lang="zh-CN" altLang="en-US" sz="2400" dirty="0"/>
              <a:t>大小的图像。</a:t>
            </a:r>
          </a:p>
        </p:txBody>
      </p:sp>
      <p:pic>
        <p:nvPicPr>
          <p:cNvPr id="4" name="图片 3"/>
          <p:cNvPicPr>
            <a:picLocks noChangeAspect="1"/>
          </p:cNvPicPr>
          <p:nvPr/>
        </p:nvPicPr>
        <p:blipFill>
          <a:blip r:embed="rId3"/>
          <a:stretch>
            <a:fillRect/>
          </a:stretch>
        </p:blipFill>
        <p:spPr>
          <a:xfrm>
            <a:off x="572742" y="2842260"/>
            <a:ext cx="7998515" cy="3314700"/>
          </a:xfrm>
          <a:prstGeom prst="rect">
            <a:avLst/>
          </a:prstGeom>
        </p:spPr>
      </p:pic>
    </p:spTree>
    <p:extLst>
      <p:ext uri="{BB962C8B-B14F-4D97-AF65-F5344CB8AC3E}">
        <p14:creationId xmlns:p14="http://schemas.microsoft.com/office/powerpoint/2010/main" val="44401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r>
              <a:rPr lang="zh-CN" altLang="en-US" sz="2800" dirty="0"/>
              <a:t>期望风险</a:t>
            </a:r>
            <a:endParaRPr lang="en-US" altLang="zh-CN" sz="2800" dirty="0"/>
          </a:p>
        </p:txBody>
      </p:sp>
      <p:sp>
        <p:nvSpPr>
          <p:cNvPr id="8" name="矩形 7"/>
          <p:cNvSpPr/>
          <p:nvPr/>
        </p:nvSpPr>
        <p:spPr>
          <a:xfrm>
            <a:off x="6126862" y="1338554"/>
            <a:ext cx="1620957" cy="523220"/>
          </a:xfrm>
          <a:prstGeom prst="rect">
            <a:avLst/>
          </a:prstGeom>
        </p:spPr>
        <p:txBody>
          <a:bodyPr wrap="none">
            <a:spAutoFit/>
          </a:bodyPr>
          <a:lstStyle/>
          <a:p>
            <a:r>
              <a:rPr lang="zh-CN" altLang="en-US" sz="2800" dirty="0"/>
              <a:t>经验风险</a:t>
            </a:r>
            <a:endParaRPr lang="en-US" altLang="zh-CN" sz="2800" dirty="0"/>
          </a:p>
        </p:txBody>
      </p:sp>
      <p:sp>
        <p:nvSpPr>
          <p:cNvPr id="9" name="矩形 8"/>
          <p:cNvSpPr/>
          <p:nvPr/>
        </p:nvSpPr>
        <p:spPr>
          <a:xfrm>
            <a:off x="3400617" y="5652548"/>
            <a:ext cx="1620957" cy="523220"/>
          </a:xfrm>
          <a:prstGeom prst="rect">
            <a:avLst/>
          </a:prstGeom>
        </p:spPr>
        <p:txBody>
          <a:bodyPr wrap="none">
            <a:spAutoFit/>
          </a:bodyPr>
          <a:lstStyle/>
          <a:p>
            <a:r>
              <a:rPr lang="zh-CN" altLang="en-US" sz="2800" dirty="0">
                <a:solidFill>
                  <a:srgbClr val="FF0000"/>
                </a:solidFill>
              </a:rPr>
              <a:t>泛化错误</a:t>
            </a:r>
            <a:endParaRPr lang="en-US" altLang="zh-CN" sz="2800" dirty="0">
              <a:solidFill>
                <a:srgbClr val="FF0000"/>
              </a:solidFill>
            </a:endParaRPr>
          </a:p>
        </p:txBody>
      </p:sp>
      <p:pic>
        <p:nvPicPr>
          <p:cNvPr id="10" name="图片 9"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a:blip r:embed="rId8"/>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p14:cNvContentPartPr/>
              <p14:nvPr/>
            </p14:nvContentPartPr>
            <p14:xfrm>
              <a:off x="1798920" y="2559240"/>
              <a:ext cx="1085040" cy="141480"/>
            </p14:xfrm>
          </p:contentPart>
        </mc:Choice>
        <mc:Fallback xmlns="">
          <p:pic>
            <p:nvPicPr>
              <p:cNvPr id="3" name="墨迹 2"/>
              <p:cNvPicPr/>
              <p:nvPr/>
            </p:nvPicPr>
            <p:blipFill>
              <a:blip r:embed="rId12"/>
              <a:stretch>
                <a:fillRect/>
              </a:stretch>
            </p:blipFill>
            <p:spPr>
              <a:xfrm>
                <a:off x="1789560" y="2549880"/>
                <a:ext cx="1105200" cy="161640"/>
              </a:xfrm>
              <a:prstGeom prst="rect">
                <a:avLst/>
              </a:prstGeom>
            </p:spPr>
          </p:pic>
        </mc:Fallback>
      </mc:AlternateContent>
    </p:spTree>
    <p:extLst>
      <p:ext uri="{BB962C8B-B14F-4D97-AF65-F5344CB8AC3E}">
        <p14:creationId xmlns:p14="http://schemas.microsoft.com/office/powerpoint/2010/main" val="520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训练过程</a:t>
            </a:r>
          </a:p>
        </p:txBody>
      </p:sp>
      <p:pic>
        <p:nvPicPr>
          <p:cNvPr id="4" name="内容占位符 3" descr="屏幕剪辑"/>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819400" y="152400"/>
            <a:ext cx="5943600" cy="6650484"/>
          </a:xfrm>
        </p:spPr>
      </p:pic>
    </p:spTree>
    <p:extLst>
      <p:ext uri="{BB962C8B-B14F-4D97-AF65-F5344CB8AC3E}">
        <p14:creationId xmlns:p14="http://schemas.microsoft.com/office/powerpoint/2010/main" val="40500117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47" y="1981200"/>
            <a:ext cx="8567506" cy="2895600"/>
          </a:xfrm>
          <a:prstGeom prst="rect">
            <a:avLst/>
          </a:prstGeom>
        </p:spPr>
      </p:pic>
    </p:spTree>
    <p:extLst>
      <p:ext uri="{BB962C8B-B14F-4D97-AF65-F5344CB8AC3E}">
        <p14:creationId xmlns:p14="http://schemas.microsoft.com/office/powerpoint/2010/main" val="4085829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不稳定性</a:t>
            </a:r>
          </a:p>
        </p:txBody>
      </p:sp>
      <p:pic>
        <p:nvPicPr>
          <p:cNvPr id="4"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9600" y="1371600"/>
            <a:ext cx="7565800" cy="770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590800"/>
            <a:ext cx="6172200" cy="3340367"/>
          </a:xfrm>
          <a:prstGeom prst="rect">
            <a:avLst/>
          </a:prstGeom>
        </p:spPr>
      </p:pic>
    </p:spTree>
    <p:extLst>
      <p:ext uri="{BB962C8B-B14F-4D97-AF65-F5344CB8AC3E}">
        <p14:creationId xmlns:p14="http://schemas.microsoft.com/office/powerpoint/2010/main" val="20514949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模型坍塌</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676400"/>
            <a:ext cx="7315200" cy="4082015"/>
          </a:xfrm>
        </p:spPr>
      </p:pic>
    </p:spTree>
    <p:extLst>
      <p:ext uri="{BB962C8B-B14F-4D97-AF65-F5344CB8AC3E}">
        <p14:creationId xmlns:p14="http://schemas.microsoft.com/office/powerpoint/2010/main" val="3784370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Earth Mover</a:t>
            </a:r>
            <a:r>
              <a:rPr lang="en-US" altLang="zh-CN" dirty="0">
                <a:latin typeface="Yu Gothic UI" panose="020B0500000000000000" pitchFamily="34" charset="-128"/>
                <a:ea typeface="Yu Gothic UI" panose="020B0500000000000000" pitchFamily="34" charset="-128"/>
              </a:rPr>
              <a:t>’</a:t>
            </a:r>
            <a:r>
              <a:rPr lang="en-US" altLang="zh-CN" dirty="0"/>
              <a:t>s Distance</a:t>
            </a:r>
            <a:endParaRPr lang="zh-CN" altLang="en-US" dirty="0"/>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3400" y="1600199"/>
            <a:ext cx="8077200" cy="4389007"/>
          </a:xfrm>
        </p:spPr>
      </p:pic>
    </p:spTree>
    <p:extLst>
      <p:ext uri="{BB962C8B-B14F-4D97-AF65-F5344CB8AC3E}">
        <p14:creationId xmlns:p14="http://schemas.microsoft.com/office/powerpoint/2010/main" val="2534784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Kantorovich-Rubinstein duality</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0"/>
            <a:ext cx="7469684" cy="4114800"/>
          </a:xfrm>
          <a:prstGeom prst="rect">
            <a:avLst/>
          </a:prstGeom>
        </p:spPr>
      </p:pic>
    </p:spTree>
    <p:extLst>
      <p:ext uri="{BB962C8B-B14F-4D97-AF65-F5344CB8AC3E}">
        <p14:creationId xmlns:p14="http://schemas.microsoft.com/office/powerpoint/2010/main" val="16803879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Wasserstein GAN</a:t>
            </a:r>
            <a:endParaRPr lang="zh-CN" altLang="en-US" dirty="0"/>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5800" y="1447800"/>
            <a:ext cx="7897591" cy="4718197"/>
          </a:xfrm>
        </p:spPr>
      </p:pic>
    </p:spTree>
    <p:extLst>
      <p:ext uri="{BB962C8B-B14F-4D97-AF65-F5344CB8AC3E}">
        <p14:creationId xmlns:p14="http://schemas.microsoft.com/office/powerpoint/2010/main" val="12043789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梯度问题</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118569"/>
            <a:ext cx="7010400" cy="5330305"/>
          </a:xfrm>
        </p:spPr>
      </p:pic>
    </p:spTree>
    <p:extLst>
      <p:ext uri="{BB962C8B-B14F-4D97-AF65-F5344CB8AC3E}">
        <p14:creationId xmlns:p14="http://schemas.microsoft.com/office/powerpoint/2010/main" val="75846183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7" y="1219200"/>
            <a:ext cx="8895214" cy="1232036"/>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19600"/>
            <a:ext cx="8878278" cy="1295543"/>
          </a:xfrm>
          <a:prstGeom prst="rect">
            <a:avLst/>
          </a:prstGeom>
        </p:spPr>
      </p:pic>
      <p:sp>
        <p:nvSpPr>
          <p:cNvPr id="4" name="文本框 3"/>
          <p:cNvSpPr txBox="1"/>
          <p:nvPr/>
        </p:nvSpPr>
        <p:spPr>
          <a:xfrm>
            <a:off x="6096000" y="2437276"/>
            <a:ext cx="1018227" cy="369332"/>
          </a:xfrm>
          <a:prstGeom prst="rect">
            <a:avLst/>
          </a:prstGeom>
          <a:noFill/>
        </p:spPr>
        <p:txBody>
          <a:bodyPr wrap="none" rtlCol="0">
            <a:spAutoFit/>
          </a:bodyPr>
          <a:lstStyle/>
          <a:p>
            <a:r>
              <a:rPr lang="en-US" altLang="zh-CN" dirty="0"/>
              <a:t>DCGAN</a:t>
            </a:r>
            <a:endParaRPr lang="zh-CN" altLang="en-US" dirty="0"/>
          </a:p>
        </p:txBody>
      </p:sp>
      <p:sp>
        <p:nvSpPr>
          <p:cNvPr id="5" name="文本框 4"/>
          <p:cNvSpPr txBox="1"/>
          <p:nvPr/>
        </p:nvSpPr>
        <p:spPr>
          <a:xfrm>
            <a:off x="1447800" y="2485555"/>
            <a:ext cx="902811" cy="369332"/>
          </a:xfrm>
          <a:prstGeom prst="rect">
            <a:avLst/>
          </a:prstGeom>
          <a:noFill/>
        </p:spPr>
        <p:txBody>
          <a:bodyPr wrap="none" rtlCol="0">
            <a:spAutoFit/>
          </a:bodyPr>
          <a:lstStyle/>
          <a:p>
            <a:r>
              <a:rPr lang="en-US" altLang="zh-CN" dirty="0"/>
              <a:t>WGAN</a:t>
            </a:r>
            <a:endParaRPr lang="zh-CN" altLang="en-US" dirty="0"/>
          </a:p>
        </p:txBody>
      </p:sp>
      <p:cxnSp>
        <p:nvCxnSpPr>
          <p:cNvPr id="7" name="直接箭头连接符 6"/>
          <p:cNvCxnSpPr/>
          <p:nvPr/>
        </p:nvCxnSpPr>
        <p:spPr>
          <a:xfrm>
            <a:off x="4343400" y="2854887"/>
            <a:ext cx="0" cy="1412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2000" y="3237877"/>
            <a:ext cx="4306278" cy="646331"/>
          </a:xfrm>
          <a:prstGeom prst="rect">
            <a:avLst/>
          </a:prstGeom>
        </p:spPr>
        <p:txBody>
          <a:bodyPr wrap="square">
            <a:spAutoFit/>
          </a:bodyPr>
          <a:lstStyle/>
          <a:p>
            <a:r>
              <a:rPr lang="en-US" altLang="zh-CN" dirty="0"/>
              <a:t>batch normalization </a:t>
            </a:r>
          </a:p>
          <a:p>
            <a:r>
              <a:rPr lang="en-US" altLang="zh-CN" dirty="0"/>
              <a:t>constant number of filters at every layer</a:t>
            </a:r>
            <a:endParaRPr lang="zh-CN" altLang="en-US" dirty="0"/>
          </a:p>
        </p:txBody>
      </p:sp>
      <p:cxnSp>
        <p:nvCxnSpPr>
          <p:cNvPr id="10" name="直接连接符 9"/>
          <p:cNvCxnSpPr/>
          <p:nvPr/>
        </p:nvCxnSpPr>
        <p:spPr>
          <a:xfrm flipH="1">
            <a:off x="5562600" y="2971800"/>
            <a:ext cx="2209800" cy="1295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a:off x="5638800" y="2971800"/>
            <a:ext cx="1752600" cy="129540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084619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深度强化学习</a:t>
            </a:r>
          </a:p>
        </p:txBody>
      </p:sp>
    </p:spTree>
    <p:extLst>
      <p:ext uri="{BB962C8B-B14F-4D97-AF65-F5344CB8AC3E}">
        <p14:creationId xmlns:p14="http://schemas.microsoft.com/office/powerpoint/2010/main" val="79657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大纲</a:t>
            </a:r>
            <a:endParaRPr lang="zh-CN" altLang="en-US" dirty="0"/>
          </a:p>
        </p:txBody>
      </p:sp>
      <p:sp>
        <p:nvSpPr>
          <p:cNvPr id="3" name="内容占位符 2"/>
          <p:cNvSpPr>
            <a:spLocks noGrp="1"/>
          </p:cNvSpPr>
          <p:nvPr>
            <p:ph sz="quarter" idx="1"/>
          </p:nvPr>
        </p:nvSpPr>
        <p:spPr/>
        <p:txBody>
          <a:bodyPr/>
          <a:lstStyle/>
          <a:p>
            <a:r>
              <a:rPr lang="zh-CN" altLang="en-US" dirty="0"/>
              <a:t>概述</a:t>
            </a:r>
            <a:endParaRPr lang="en-US" altLang="zh-CN" dirty="0"/>
          </a:p>
          <a:p>
            <a:pPr lvl="1"/>
            <a:r>
              <a:rPr lang="zh-CN" altLang="en-US" dirty="0">
                <a:hlinkClick r:id="rId2" action="ppaction://hlinksldjump"/>
              </a:rPr>
              <a:t>机器学习概述</a:t>
            </a:r>
            <a:endParaRPr lang="en-US" altLang="zh-CN" dirty="0"/>
          </a:p>
          <a:p>
            <a:pPr lvl="1"/>
            <a:r>
              <a:rPr lang="zh-CN" altLang="en-US" dirty="0">
                <a:hlinkClick r:id="rId3" action="ppaction://hlinksldjump"/>
              </a:rPr>
              <a:t>线性模型</a:t>
            </a:r>
            <a:endParaRPr lang="en-US" altLang="zh-CN" dirty="0"/>
          </a:p>
          <a:p>
            <a:r>
              <a:rPr lang="zh-CN" altLang="en-US" dirty="0"/>
              <a:t>基础网络模型</a:t>
            </a:r>
            <a:endParaRPr lang="en-US" altLang="zh-CN" dirty="0"/>
          </a:p>
          <a:p>
            <a:pPr lvl="1"/>
            <a:r>
              <a:rPr lang="zh-CN" altLang="en-US" dirty="0">
                <a:hlinkClick r:id="rId4" action="ppaction://hlinksldjump"/>
              </a:rPr>
              <a:t>前馈神经网络</a:t>
            </a:r>
            <a:endParaRPr lang="en-US" altLang="zh-CN" dirty="0"/>
          </a:p>
          <a:p>
            <a:pPr lvl="1"/>
            <a:r>
              <a:rPr lang="zh-CN" altLang="en-US" dirty="0">
                <a:hlinkClick r:id="rId5" action="ppaction://hlinksldjump"/>
              </a:rPr>
              <a:t>卷积神经网络</a:t>
            </a:r>
            <a:endParaRPr lang="en-US" altLang="zh-CN" dirty="0"/>
          </a:p>
          <a:p>
            <a:pPr lvl="1"/>
            <a:r>
              <a:rPr lang="zh-CN" altLang="en-US" dirty="0">
                <a:hlinkClick r:id="rId6" action="ppaction://hlinksldjump"/>
              </a:rPr>
              <a:t>循环神经网络</a:t>
            </a:r>
            <a:endParaRPr lang="en-US" altLang="zh-CN" dirty="0"/>
          </a:p>
          <a:p>
            <a:pPr lvl="1"/>
            <a:r>
              <a:rPr lang="zh-CN" altLang="en-US" dirty="0">
                <a:hlinkClick r:id="rId7" action="ppaction://hlinksldjump"/>
              </a:rPr>
              <a:t>网络优化与正则化</a:t>
            </a:r>
            <a:endParaRPr lang="en-US" altLang="zh-CN" dirty="0"/>
          </a:p>
          <a:p>
            <a:pPr lvl="1"/>
            <a:r>
              <a:rPr lang="zh-CN" altLang="en-US" dirty="0">
                <a:hlinkClick r:id="rId8" action="ppaction://hlinksldjump"/>
              </a:rPr>
              <a:t>记忆与注意力机制</a:t>
            </a:r>
            <a:endParaRPr lang="en-US" altLang="zh-CN" dirty="0"/>
          </a:p>
          <a:p>
            <a:pPr lvl="1"/>
            <a:r>
              <a:rPr lang="zh-CN" altLang="en-US" dirty="0">
                <a:hlinkClick r:id="rId9" action="ppaction://hlinksldjump"/>
              </a:rPr>
              <a:t>无监督学习</a:t>
            </a:r>
            <a:endParaRPr lang="en-US" altLang="zh-CN" dirty="0"/>
          </a:p>
          <a:p>
            <a:pPr lvl="1"/>
            <a:endParaRPr lang="en-US" altLang="zh-CN" dirty="0"/>
          </a:p>
          <a:p>
            <a:pPr lvl="1"/>
            <a:endParaRPr lang="en-US" altLang="zh-CN" dirty="0"/>
          </a:p>
        </p:txBody>
      </p:sp>
      <p:sp>
        <p:nvSpPr>
          <p:cNvPr id="4" name="内容占位符 3"/>
          <p:cNvSpPr>
            <a:spLocks noGrp="1"/>
          </p:cNvSpPr>
          <p:nvPr>
            <p:ph sz="quarter" idx="2"/>
          </p:nvPr>
        </p:nvSpPr>
        <p:spPr/>
        <p:txBody>
          <a:bodyPr/>
          <a:lstStyle/>
          <a:p>
            <a:r>
              <a:rPr lang="zh-CN" altLang="en-US" dirty="0"/>
              <a:t>进阶模型</a:t>
            </a:r>
          </a:p>
          <a:p>
            <a:pPr lvl="1"/>
            <a:r>
              <a:rPr lang="zh-CN" altLang="en-US" dirty="0">
                <a:hlinkClick r:id="rId10" action="ppaction://hlinksldjump"/>
              </a:rPr>
              <a:t>概率图模型</a:t>
            </a:r>
            <a:endParaRPr lang="en-US" altLang="zh-CN" dirty="0"/>
          </a:p>
          <a:p>
            <a:pPr lvl="1"/>
            <a:r>
              <a:rPr lang="zh-CN" altLang="en-US" dirty="0">
                <a:hlinkClick r:id="rId11" action="ppaction://hlinksldjump"/>
              </a:rPr>
              <a:t>玻尔兹曼机</a:t>
            </a:r>
            <a:endParaRPr lang="en-US" altLang="zh-CN" dirty="0"/>
          </a:p>
          <a:p>
            <a:pPr lvl="1"/>
            <a:r>
              <a:rPr lang="zh-CN" altLang="en-US" dirty="0">
                <a:hlinkClick r:id="rId12" action="ppaction://hlinksldjump"/>
              </a:rPr>
              <a:t>深度信念网络</a:t>
            </a:r>
            <a:endParaRPr lang="en-US" altLang="zh-CN" dirty="0"/>
          </a:p>
          <a:p>
            <a:pPr lvl="1"/>
            <a:r>
              <a:rPr lang="zh-CN" altLang="en-US" dirty="0">
                <a:hlinkClick r:id="rId13" action="ppaction://hlinksldjump"/>
              </a:rPr>
              <a:t>深度生成模型</a:t>
            </a:r>
            <a:endParaRPr lang="en-US" altLang="zh-CN" dirty="0"/>
          </a:p>
          <a:p>
            <a:pPr lvl="1"/>
            <a:r>
              <a:rPr lang="zh-CN" altLang="en-US" dirty="0">
                <a:hlinkClick r:id="rId14" action="ppaction://hlinksldjump"/>
              </a:rPr>
              <a:t>深度强化学习</a:t>
            </a:r>
            <a:endParaRPr lang="zh-CN" altLang="en-US" dirty="0"/>
          </a:p>
        </p:txBody>
      </p:sp>
    </p:spTree>
    <p:extLst>
      <p:ext uri="{BB962C8B-B14F-4D97-AF65-F5344CB8AC3E}">
        <p14:creationId xmlns:p14="http://schemas.microsoft.com/office/powerpoint/2010/main" val="74565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PAC</a:t>
            </a:r>
            <a:r>
              <a:rPr lang="zh-CN" altLang="en-US" dirty="0"/>
              <a:t>学习</a:t>
            </a:r>
            <a:br>
              <a:rPr lang="en-US" altLang="zh-CN" dirty="0"/>
            </a:br>
            <a:r>
              <a:rPr lang="en-US" altLang="zh-CN" sz="2400" dirty="0">
                <a:solidFill>
                  <a:srgbClr val="FF0000"/>
                </a:solidFill>
              </a:rPr>
              <a:t>Probably Approximately Correct</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en-US" dirty="0"/>
              <a:t>根据大数定律，当训练集大小</a:t>
            </a:r>
            <a:r>
              <a:rPr lang="en-US" altLang="zh-CN" dirty="0"/>
              <a:t>|D|</a:t>
            </a:r>
            <a:r>
              <a:rPr lang="zh-CN" altLang="en-US" dirty="0"/>
              <a:t>趋向无穷大时，泛化错误趋向于</a:t>
            </a:r>
            <a:r>
              <a:rPr lang="en-US" altLang="zh-CN" dirty="0"/>
              <a:t>0</a:t>
            </a:r>
            <a:r>
              <a:rPr lang="zh-CN" altLang="en-US" dirty="0"/>
              <a:t>，即经验风险趋近于期望风险。</a:t>
            </a:r>
            <a:endParaRPr lang="en-US" altLang="zh-CN" dirty="0"/>
          </a:p>
          <a:p>
            <a:endParaRPr lang="en-US" altLang="zh-CN" dirty="0"/>
          </a:p>
          <a:p>
            <a:endParaRPr lang="en-US" altLang="zh-CN" dirty="0"/>
          </a:p>
          <a:p>
            <a:r>
              <a:rPr lang="en-US" altLang="zh-CN" dirty="0"/>
              <a:t>PAC</a:t>
            </a:r>
            <a:r>
              <a:rPr lang="zh-CN" altLang="en-US" dirty="0"/>
              <a:t>学习</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286000"/>
            <a:ext cx="3309344" cy="60961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10000"/>
            <a:ext cx="4521591" cy="883920"/>
          </a:xfrm>
          <a:prstGeom prst="rect">
            <a:avLst/>
          </a:prstGeom>
        </p:spPr>
      </p:pic>
      <p:sp>
        <p:nvSpPr>
          <p:cNvPr id="6" name="矩形 5"/>
          <p:cNvSpPr/>
          <p:nvPr/>
        </p:nvSpPr>
        <p:spPr>
          <a:xfrm>
            <a:off x="3616404" y="4693920"/>
            <a:ext cx="2351926" cy="369332"/>
          </a:xfrm>
          <a:prstGeom prst="rect">
            <a:avLst/>
          </a:prstGeom>
        </p:spPr>
        <p:txBody>
          <a:bodyPr wrap="none">
            <a:spAutoFit/>
          </a:bodyPr>
          <a:lstStyle/>
          <a:p>
            <a:r>
              <a:rPr lang="zh-CN" altLang="en-US" dirty="0">
                <a:solidFill>
                  <a:srgbClr val="FF0000"/>
                </a:solidFill>
              </a:rPr>
              <a:t>近似正确，</a:t>
            </a:r>
            <a:r>
              <a:rPr lang="el-GR" altLang="zh-CN" dirty="0">
                <a:solidFill>
                  <a:srgbClr val="FF0000"/>
                </a:solidFill>
              </a:rPr>
              <a:t>0 &lt; ϵ &lt;</a:t>
            </a:r>
            <a:r>
              <a:rPr lang="en-US" altLang="zh-CN" dirty="0">
                <a:solidFill>
                  <a:srgbClr val="FF0000"/>
                </a:solidFill>
              </a:rPr>
              <a:t>0.5</a:t>
            </a:r>
            <a:endParaRPr lang="el-GR" altLang="zh-CN" dirty="0">
              <a:solidFill>
                <a:srgbClr val="FF0000"/>
              </a:solidFill>
            </a:endParaRPr>
          </a:p>
        </p:txBody>
      </p:sp>
      <p:cxnSp>
        <p:nvCxnSpPr>
          <p:cNvPr id="8" name="直接连接符 7"/>
          <p:cNvCxnSpPr/>
          <p:nvPr/>
        </p:nvCxnSpPr>
        <p:spPr>
          <a:xfrm>
            <a:off x="3048000" y="469392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590800" y="5063252"/>
            <a:ext cx="4572000" cy="34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78404" y="5180092"/>
            <a:ext cx="2098596" cy="369332"/>
          </a:xfrm>
          <a:prstGeom prst="rect">
            <a:avLst/>
          </a:prstGeom>
        </p:spPr>
        <p:txBody>
          <a:bodyPr wrap="square">
            <a:spAutoFit/>
          </a:bodyPr>
          <a:lstStyle/>
          <a:p>
            <a:r>
              <a:rPr lang="zh-CN" altLang="en-US" dirty="0">
                <a:solidFill>
                  <a:srgbClr val="FF0000"/>
                </a:solidFill>
              </a:rPr>
              <a:t>可能，</a:t>
            </a:r>
            <a:r>
              <a:rPr lang="el-GR" altLang="zh-CN" dirty="0">
                <a:solidFill>
                  <a:srgbClr val="FF0000"/>
                </a:solidFill>
              </a:rPr>
              <a:t>0 &lt; δ &lt;</a:t>
            </a:r>
            <a:r>
              <a:rPr lang="en-US" altLang="zh-CN" dirty="0">
                <a:solidFill>
                  <a:srgbClr val="FF0000"/>
                </a:solidFill>
              </a:rPr>
              <a:t>0.5</a:t>
            </a:r>
            <a:endParaRPr lang="zh-CN" altLang="en-US" dirty="0">
              <a:solidFill>
                <a:srgbClr val="FF0000"/>
              </a:solidFill>
            </a:endParaRPr>
          </a:p>
        </p:txBody>
      </p:sp>
    </p:spTree>
    <p:extLst>
      <p:ext uri="{BB962C8B-B14F-4D97-AF65-F5344CB8AC3E}">
        <p14:creationId xmlns:p14="http://schemas.microsoft.com/office/powerpoint/2010/main" val="339977178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强化学习</a:t>
            </a:r>
          </a:p>
        </p:txBody>
      </p:sp>
      <p:sp>
        <p:nvSpPr>
          <p:cNvPr id="4" name="内容占位符 3"/>
          <p:cNvSpPr>
            <a:spLocks noGrp="1"/>
          </p:cNvSpPr>
          <p:nvPr>
            <p:ph sz="quarter" idx="1"/>
          </p:nvPr>
        </p:nvSpPr>
        <p:spPr/>
        <p:txBody>
          <a:bodyPr/>
          <a:lstStyle/>
          <a:p>
            <a:r>
              <a:rPr lang="zh-CN" altLang="en-US" sz="2800" dirty="0"/>
              <a:t>强化学习问题可以描述为一个智能体从与环境的交互中不断学习以完成特定目标（比如取得最大奖励值）。</a:t>
            </a:r>
            <a:endParaRPr lang="en-US" altLang="zh-CN" sz="2800" dirty="0"/>
          </a:p>
          <a:p>
            <a:r>
              <a:rPr lang="zh-CN" altLang="en-US" sz="2800" dirty="0"/>
              <a:t>强化学习就是智能体不断与环境进行交互，并根据经验调整其策略来最大化其长远的所有奖励的累积值。</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61" y="3654490"/>
            <a:ext cx="4911678" cy="2499360"/>
          </a:xfrm>
          <a:prstGeom prst="rect">
            <a:avLst/>
          </a:prstGeom>
        </p:spPr>
      </p:pic>
    </p:spTree>
    <p:extLst>
      <p:ext uri="{BB962C8B-B14F-4D97-AF65-F5344CB8AC3E}">
        <p14:creationId xmlns:p14="http://schemas.microsoft.com/office/powerpoint/2010/main" val="13247137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p>
        </p:txBody>
      </p:sp>
      <p:sp>
        <p:nvSpPr>
          <p:cNvPr id="3" name="内容占位符 2"/>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马尔可夫过程</a:t>
            </a:r>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4"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300"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505200"/>
            <a:ext cx="6029050" cy="682534"/>
          </a:xfrm>
          <a:prstGeom prst="rect">
            <a:avLst/>
          </a:prstGeom>
        </p:spPr>
      </p:pic>
    </p:spTree>
    <p:extLst>
      <p:ext uri="{BB962C8B-B14F-4D97-AF65-F5344CB8AC3E}">
        <p14:creationId xmlns:p14="http://schemas.microsoft.com/office/powerpoint/2010/main" val="35812127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a:t>
            </a:r>
            <a:r>
              <a:rPr lang="el-GR" altLang="zh-CN" dirty="0"/>
              <a:t>π(</a:t>
            </a:r>
            <a:r>
              <a:rPr lang="en-US" altLang="zh-CN" dirty="0" err="1"/>
              <a:t>a|s</a:t>
            </a:r>
            <a:r>
              <a:rPr lang="en-US" altLang="zh-CN" dirty="0"/>
              <a:t>)</a:t>
            </a:r>
            <a:endParaRPr lang="zh-CN" altLang="en-US" dirty="0"/>
          </a:p>
        </p:txBody>
      </p:sp>
      <p:sp>
        <p:nvSpPr>
          <p:cNvPr id="3" name="内容占位符 2"/>
          <p:cNvSpPr>
            <a:spLocks noGrp="1"/>
          </p:cNvSpPr>
          <p:nvPr>
            <p:ph sz="quarter" idx="1"/>
          </p:nvPr>
        </p:nvSpPr>
        <p:spPr/>
        <p:txBody>
          <a:bodyPr/>
          <a:lstStyle/>
          <a:p>
            <a:r>
              <a:rPr lang="zh-CN" altLang="en-US" dirty="0"/>
              <a:t>马尔可夫决策过程的一个轨迹（</a:t>
            </a:r>
            <a:r>
              <a:rPr lang="en-US" altLang="zh-CN" dirty="0"/>
              <a:t>trajectory</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l-GR" altLang="zh-CN" dirty="0"/>
              <a:t>τ</a:t>
            </a:r>
            <a:r>
              <a:rPr lang="zh-CN" altLang="en-US" dirty="0"/>
              <a:t>的概率</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62" y="1729723"/>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438400" y="2671308"/>
            <a:ext cx="6079830" cy="1763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039647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sz="quarter"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所收到的累积奖励为总回报（</a:t>
            </a:r>
            <a:r>
              <a:rPr lang="en-US" altLang="zh-CN" dirty="0"/>
              <a:t>return</a:t>
            </a:r>
            <a:r>
              <a:rPr lang="zh-CN" altLang="en-US" dirty="0"/>
              <a:t>）</a:t>
            </a:r>
            <a:endParaRPr lang="en-US" altLang="zh-CN" dirty="0"/>
          </a:p>
          <a:p>
            <a:endParaRPr lang="en-US" altLang="zh-CN" dirty="0"/>
          </a:p>
          <a:p>
            <a:endParaRPr lang="en-US" altLang="zh-CN" dirty="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a:t>接近于</a:t>
            </a:r>
            <a:r>
              <a:rPr lang="en-US" altLang="zh-CN" dirty="0"/>
              <a:t>1</a:t>
            </a:r>
            <a:r>
              <a:rPr lang="zh-CN" altLang="en-US" dirty="0"/>
              <a:t>时，长期回报变得更重要。</a:t>
            </a:r>
            <a:endParaRPr lang="en-US" altLang="zh-CN" dirty="0"/>
          </a:p>
          <a:p>
            <a:pPr lvl="1"/>
            <a:r>
              <a:rPr lang="zh-CN" altLang="en-US" dirty="0"/>
              <a:t>环境中有一个或多个特殊的终止状态（</a:t>
            </a:r>
            <a:r>
              <a:rPr lang="en-US" altLang="zh-CN" dirty="0"/>
              <a:t>terminal state</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209800"/>
            <a:ext cx="2680459" cy="1110352"/>
          </a:xfrm>
          <a:prstGeom prst="rect">
            <a:avLst/>
          </a:prstGeom>
        </p:spPr>
      </p:pic>
    </p:spTree>
    <p:extLst>
      <p:ext uri="{BB962C8B-B14F-4D97-AF65-F5344CB8AC3E}">
        <p14:creationId xmlns:p14="http://schemas.microsoft.com/office/powerpoint/2010/main" val="8608423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sz="quarter" idx="1"/>
          </p:nvPr>
        </p:nvSpPr>
        <p:spPr/>
        <p:txBody>
          <a:bodyPr/>
          <a:lstStyle/>
          <a:p>
            <a:r>
              <a:rPr lang="zh-CN" altLang="en-US" dirty="0"/>
              <a:t>强化学习的目标是学习到一个策略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来最大化期望回报（</a:t>
            </a:r>
            <a:r>
              <a:rPr lang="en-US" altLang="zh-CN" dirty="0"/>
              <a:t>expected return</a:t>
            </a:r>
            <a:r>
              <a:rPr lang="zh-CN" altLang="en-US" dirty="0"/>
              <a:t>）</a:t>
            </a:r>
            <a:endParaRPr lang="en-US" altLang="zh-CN" dirty="0"/>
          </a:p>
          <a:p>
            <a:endParaRPr lang="en-US" altLang="zh-CN" dirty="0"/>
          </a:p>
          <a:p>
            <a:endParaRPr lang="en-US" altLang="zh-CN" dirty="0"/>
          </a:p>
          <a:p>
            <a:pPr lvl="1"/>
            <a:endParaRPr lang="en-US" altLang="zh-CN" dirty="0"/>
          </a:p>
          <a:p>
            <a:pPr lvl="1"/>
            <a:endParaRPr lang="en-US" altLang="zh-CN" dirty="0"/>
          </a:p>
          <a:p>
            <a:pPr lvl="1"/>
            <a:r>
              <a:rPr lang="en-US" altLang="zh-CN" dirty="0"/>
              <a:t>θ</a:t>
            </a:r>
            <a:r>
              <a:rPr lang="zh-CN" altLang="en-US" dirty="0"/>
              <a:t>为策略函数的参数</a:t>
            </a:r>
            <a:endParaRPr lang="en-US" altLang="zh-CN" dirty="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6336792" cy="914400"/>
          </a:xfrm>
          <a:prstGeom prst="rect">
            <a:avLst/>
          </a:prstGeom>
        </p:spPr>
      </p:pic>
    </p:spTree>
    <p:extLst>
      <p:ext uri="{BB962C8B-B14F-4D97-AF65-F5344CB8AC3E}">
        <p14:creationId xmlns:p14="http://schemas.microsoft.com/office/powerpoint/2010/main" val="20907844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深度强化学习</a:t>
            </a:r>
          </a:p>
        </p:txBody>
      </p:sp>
      <p:sp>
        <p:nvSpPr>
          <p:cNvPr id="3" name="内容占位符 2"/>
          <p:cNvSpPr>
            <a:spLocks noGrp="1"/>
          </p:cNvSpPr>
          <p:nvPr>
            <p:ph sz="quarter" idx="1"/>
          </p:nvPr>
        </p:nvSpPr>
        <p:spPr/>
        <p:txBody>
          <a:bodyPr/>
          <a:lstStyle/>
          <a:p>
            <a:r>
              <a:rPr lang="zh-CN" altLang="en-US" dirty="0"/>
              <a:t>深度强化学习是将强化学习和深度学习结合在一起，用强化学习来定义问题和优化目标，用深度学习来解决状态表示、策略表示等问题。</a:t>
            </a:r>
            <a:endParaRPr lang="en-US" altLang="zh-CN" dirty="0"/>
          </a:p>
          <a:p>
            <a:pPr lvl="1"/>
            <a:r>
              <a:rPr lang="zh-CN" altLang="en-US" dirty="0"/>
              <a:t>两种不同的结合强化学习和深度学习的方式，分别用深度神经网络来建模强化学习中的</a:t>
            </a:r>
            <a:r>
              <a:rPr lang="zh-CN" altLang="en-US" dirty="0">
                <a:solidFill>
                  <a:srgbClr val="FF0000"/>
                </a:solidFill>
              </a:rPr>
              <a:t>值函数</a:t>
            </a:r>
            <a:r>
              <a:rPr lang="zh-CN" altLang="en-US" dirty="0"/>
              <a:t>、</a:t>
            </a:r>
            <a:r>
              <a:rPr lang="zh-CN" altLang="en-US" dirty="0">
                <a:solidFill>
                  <a:srgbClr val="FF0000"/>
                </a:solidFill>
              </a:rPr>
              <a:t>策略</a:t>
            </a:r>
            <a:r>
              <a:rPr lang="zh-CN" altLang="en-US" dirty="0"/>
              <a:t>，然后用误差反向传播算法来优化目标函数。</a:t>
            </a:r>
          </a:p>
        </p:txBody>
      </p:sp>
    </p:spTree>
    <p:extLst>
      <p:ext uri="{BB962C8B-B14F-4D97-AF65-F5344CB8AC3E}">
        <p14:creationId xmlns:p14="http://schemas.microsoft.com/office/powerpoint/2010/main" val="39526113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799" y="1600200"/>
            <a:ext cx="6985153" cy="4114800"/>
          </a:xfrm>
        </p:spPr>
      </p:pic>
    </p:spTree>
    <p:extLst>
      <p:ext uri="{BB962C8B-B14F-4D97-AF65-F5344CB8AC3E}">
        <p14:creationId xmlns:p14="http://schemas.microsoft.com/office/powerpoint/2010/main" val="40324818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69856" y="152400"/>
            <a:ext cx="6716944" cy="6193971"/>
          </a:xfrm>
        </p:spPr>
      </p:pic>
    </p:spTree>
    <p:extLst>
      <p:ext uri="{BB962C8B-B14F-4D97-AF65-F5344CB8AC3E}">
        <p14:creationId xmlns:p14="http://schemas.microsoft.com/office/powerpoint/2010/main" val="1516138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3445286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推荐课程</a:t>
            </a:r>
          </a:p>
        </p:txBody>
      </p:sp>
      <p:sp>
        <p:nvSpPr>
          <p:cNvPr id="4" name="内容占位符 3"/>
          <p:cNvSpPr>
            <a:spLocks noGrp="1"/>
          </p:cNvSpPr>
          <p:nvPr>
            <p:ph sz="quarter" idx="1"/>
          </p:nvPr>
        </p:nvSpPr>
        <p:spPr/>
        <p:txBody>
          <a:bodyPr/>
          <a:lstStyle/>
          <a:p>
            <a:r>
              <a:rPr lang="zh-CN" altLang="en-US" sz="2400" dirty="0"/>
              <a:t>斯坦福大学</a:t>
            </a:r>
            <a:r>
              <a:rPr lang="en-US" altLang="zh-CN" sz="2400" dirty="0"/>
              <a:t>CS224d: Deep Learning for Natural Language Processing</a:t>
            </a:r>
          </a:p>
          <a:p>
            <a:pPr lvl="1"/>
            <a:r>
              <a:rPr lang="en-US" altLang="zh-CN" sz="2000" dirty="0"/>
              <a:t>http://cs224d.stanford.edu/</a:t>
            </a:r>
          </a:p>
          <a:p>
            <a:pPr lvl="1"/>
            <a:r>
              <a:rPr lang="en-US" altLang="zh-CN" sz="2000" dirty="0"/>
              <a:t>Richard </a:t>
            </a:r>
            <a:r>
              <a:rPr lang="en-US" altLang="zh-CN" sz="2000" dirty="0" err="1"/>
              <a:t>Socher</a:t>
            </a:r>
            <a:r>
              <a:rPr lang="en-US" altLang="zh-CN" sz="2000" dirty="0"/>
              <a:t> </a:t>
            </a:r>
            <a:r>
              <a:rPr lang="zh-CN" altLang="en-US" sz="2000" dirty="0"/>
              <a:t>主要讲解自然语言处理领域的各种深度学习模型</a:t>
            </a:r>
          </a:p>
          <a:p>
            <a:r>
              <a:rPr lang="zh-CN" altLang="en-US" sz="2400" dirty="0"/>
              <a:t>斯坦福大学</a:t>
            </a:r>
            <a:r>
              <a:rPr lang="en-US" altLang="zh-CN" sz="2400" dirty="0"/>
              <a:t>CS231n: Convolutional Neural Networks for Visual Recognition</a:t>
            </a:r>
          </a:p>
          <a:p>
            <a:pPr lvl="1"/>
            <a:r>
              <a:rPr lang="en-US" altLang="zh-CN" sz="2000" dirty="0"/>
              <a:t>http://cs231n.stanford.edu/</a:t>
            </a:r>
          </a:p>
          <a:p>
            <a:pPr lvl="1"/>
            <a:r>
              <a:rPr lang="en-US" altLang="zh-CN" sz="2000" dirty="0" err="1"/>
              <a:t>Fei-Fei</a:t>
            </a:r>
            <a:r>
              <a:rPr lang="en-US" altLang="zh-CN" sz="2000" dirty="0"/>
              <a:t> 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en-US" altLang="zh-CN" sz="2000" dirty="0"/>
          </a:p>
          <a:p>
            <a:r>
              <a:rPr lang="zh-CN" altLang="en-US" sz="2400" dirty="0"/>
              <a:t>加州大学伯克利分校 </a:t>
            </a:r>
            <a:r>
              <a:rPr lang="en-US" altLang="zh-CN" sz="2400" dirty="0"/>
              <a:t>CS 294: Deep Reinforcement Learning</a:t>
            </a:r>
          </a:p>
          <a:p>
            <a:pPr lvl="1"/>
            <a:r>
              <a:rPr lang="en-US" altLang="zh-CN" sz="2000" dirty="0"/>
              <a:t>http://rail.eecs.berkeley.edu/deeprlcourse/</a:t>
            </a:r>
            <a:endParaRPr lang="zh-CN" altLang="en-US" sz="2000" dirty="0"/>
          </a:p>
        </p:txBody>
      </p:sp>
    </p:spTree>
    <p:extLst>
      <p:ext uri="{BB962C8B-B14F-4D97-AF65-F5344CB8AC3E}">
        <p14:creationId xmlns:p14="http://schemas.microsoft.com/office/powerpoint/2010/main" val="2918166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样本复杂度</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如果固定</a:t>
                </a:r>
                <a:r>
                  <a:rPr lang="en-US" altLang="zh-CN" dirty="0"/>
                  <a:t>ϵ,δ</a:t>
                </a:r>
                <a:r>
                  <a:rPr lang="zh-CN" altLang="en-US" dirty="0"/>
                  <a:t>，可以反过来计算出样本复杂度为</a:t>
                </a:r>
                <a:endParaRPr lang="en-US" altLang="zh-CN" dirty="0"/>
              </a:p>
              <a:p>
                <a:endParaRPr lang="en-US" altLang="zh-CN" dirty="0"/>
              </a:p>
              <a:p>
                <a:endParaRPr lang="en-US" altLang="zh-CN" dirty="0"/>
              </a:p>
              <a:p>
                <a:pPr lvl="1"/>
                <a:r>
                  <a:rPr lang="zh-CN" altLang="en-US" dirty="0"/>
                  <a:t>其中</a:t>
                </a:r>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ℱ</m:t>
                    </m:r>
                  </m:oMath>
                </a14:m>
                <a:r>
                  <a:rPr lang="en-US" altLang="zh-CN" dirty="0"/>
                  <a:t>|</a:t>
                </a:r>
                <a:r>
                  <a:rPr lang="zh-CN" altLang="en-US" dirty="0"/>
                  <a:t>为假设空间的大小，可以用</a:t>
                </a:r>
                <a:r>
                  <a:rPr lang="en-US" altLang="zh-CN" dirty="0" err="1"/>
                  <a:t>Rademacher</a:t>
                </a:r>
                <a:r>
                  <a:rPr lang="zh-CN" altLang="en-US" dirty="0"/>
                  <a:t>复杂性或</a:t>
                </a:r>
                <a:r>
                  <a:rPr lang="en-US" altLang="zh-CN" dirty="0"/>
                  <a:t>VC</a:t>
                </a:r>
                <a:r>
                  <a:rPr lang="zh-CN" altLang="en-US" dirty="0"/>
                  <a:t>维来衡量。</a:t>
                </a:r>
              </a:p>
              <a:p>
                <a:endParaRPr lang="en-US" altLang="zh-CN" dirty="0"/>
              </a:p>
              <a:p>
                <a:r>
                  <a:rPr lang="en-US" altLang="zh-CN" dirty="0"/>
                  <a:t>PAC</a:t>
                </a:r>
                <a:r>
                  <a:rPr lang="zh-CN" altLang="en-US" dirty="0"/>
                  <a:t>学习理论可以帮助分析一个机器学习方法在什么条件下可以学习到一个近似正确的分类器。</a:t>
                </a:r>
                <a:endParaRPr lang="en-US" altLang="zh-CN" dirty="0"/>
              </a:p>
              <a:p>
                <a:endParaRPr lang="en-US" altLang="zh-CN" dirty="0"/>
              </a:p>
              <a:p>
                <a:r>
                  <a:rPr lang="zh-CN" altLang="en-US" dirty="0"/>
                  <a:t>如果希望模型的假设空间越大，泛化错误越小，其需要的样本数量越多。</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605" r="-889" b="-6667"/>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787588" cy="762000"/>
          </a:xfrm>
          <a:prstGeom prst="rect">
            <a:avLst/>
          </a:prstGeom>
        </p:spPr>
      </p:pic>
    </p:spTree>
    <p:extLst>
      <p:ext uri="{BB962C8B-B14F-4D97-AF65-F5344CB8AC3E}">
        <p14:creationId xmlns:p14="http://schemas.microsoft.com/office/powerpoint/2010/main" val="317465699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推荐材料</a:t>
            </a:r>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1"/>
            <a:r>
              <a:rPr lang="en-US" altLang="zh-CN" dirty="0"/>
              <a:t>https://www.csie.ntu.edu.tw/~htlin/mooc/</a:t>
            </a:r>
          </a:p>
          <a:p>
            <a:r>
              <a:rPr lang="zh-CN" altLang="en-US" dirty="0"/>
              <a:t>李宏毅</a:t>
            </a:r>
            <a:r>
              <a:rPr lang="en-US" altLang="zh-CN" dirty="0"/>
              <a:t>《1</a:t>
            </a:r>
            <a:r>
              <a:rPr lang="zh-CN" altLang="en-US" dirty="0"/>
              <a:t>天搞懂深度学习</a:t>
            </a:r>
            <a:r>
              <a:rPr lang="en-US" altLang="zh-CN" dirty="0"/>
              <a:t>》</a:t>
            </a:r>
          </a:p>
          <a:p>
            <a:pPr lvl="1"/>
            <a:r>
              <a:rPr lang="en-US" altLang="zh-CN" dirty="0"/>
              <a:t>http://speech.ee.ntu.edu.tw/~tlkagk/slide/Tutorial_HYLee_Deep.pptx</a:t>
            </a:r>
          </a:p>
          <a:p>
            <a:r>
              <a:rPr lang="zh-CN" altLang="en-US" dirty="0"/>
              <a:t>李宏毅</a:t>
            </a:r>
            <a:r>
              <a:rPr lang="en-US" altLang="zh-CN" dirty="0"/>
              <a:t>《Generative Adversarial Network (GAN)》</a:t>
            </a:r>
          </a:p>
          <a:p>
            <a:pPr lvl="1"/>
            <a:r>
              <a:rPr lang="en-US" altLang="zh-CN" dirty="0"/>
              <a:t>http://speech.ee.ntu.edu.tw/~tlkagk/slide/Tutorial_HYLee_GAN.pptx</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5019636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0400" y="39624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spTree>
    <p:extLst>
      <p:ext uri="{BB962C8B-B14F-4D97-AF65-F5344CB8AC3E}">
        <p14:creationId xmlns:p14="http://schemas.microsoft.com/office/powerpoint/2010/main" val="3166171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945717256"/>
              </p:ext>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7040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如何选择一个合适的模型？</a:t>
            </a:r>
          </a:p>
        </p:txBody>
      </p:sp>
      <p:sp>
        <p:nvSpPr>
          <p:cNvPr id="3" name="内容占位符 2"/>
          <p:cNvSpPr>
            <a:spLocks noGrp="1"/>
          </p:cNvSpPr>
          <p:nvPr>
            <p:ph sz="quarter" idx="1"/>
          </p:nvPr>
        </p:nvSpPr>
        <p:spPr/>
        <p:txBody>
          <a:bodyPr/>
          <a:lstStyle/>
          <a:p>
            <a:r>
              <a:rPr lang="zh-CN" altLang="en-US" dirty="0"/>
              <a:t>模型选择</a:t>
            </a:r>
            <a:endParaRPr lang="en-US" altLang="zh-CN" dirty="0"/>
          </a:p>
          <a:p>
            <a:pPr lvl="1"/>
            <a:r>
              <a:rPr lang="zh-CN" altLang="en-US" dirty="0"/>
              <a:t>拟合能力强的模型一般复杂度会比较高，容易过拟合。</a:t>
            </a:r>
            <a:endParaRPr lang="en-US" altLang="zh-CN" dirty="0"/>
          </a:p>
          <a:p>
            <a:pPr lvl="1"/>
            <a:r>
              <a:rPr lang="zh-CN" altLang="en-US" dirty="0"/>
              <a:t>如果限制模型复杂度，降低拟合能力，可能会欠拟合。</a:t>
            </a:r>
            <a:endParaRPr lang="en-US" altLang="zh-CN" dirty="0"/>
          </a:p>
          <a:p>
            <a:r>
              <a:rPr lang="zh-CN" altLang="en-US" dirty="0"/>
              <a:t>偏差与方差分解</a:t>
            </a:r>
            <a:endParaRPr lang="en-US" altLang="zh-CN" dirty="0"/>
          </a:p>
          <a:p>
            <a:pPr lvl="1"/>
            <a:r>
              <a:rPr lang="zh-CN" altLang="en-US" dirty="0"/>
              <a:t>期望错误可以分解为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78" y="3409676"/>
            <a:ext cx="4422538" cy="715743"/>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960" y="4572000"/>
            <a:ext cx="2985840" cy="474760"/>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76" y="4684772"/>
            <a:ext cx="2942473" cy="720264"/>
          </a:xfrm>
          <a:prstGeom prst="rect">
            <a:avLst/>
          </a:prstGeom>
        </p:spPr>
      </p:pic>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0987" y="5474292"/>
            <a:ext cx="3264694" cy="643446"/>
          </a:xfrm>
          <a:prstGeom prst="rect">
            <a:avLst/>
          </a:prstGeom>
        </p:spPr>
      </p:pic>
      <p:cxnSp>
        <p:nvCxnSpPr>
          <p:cNvPr id="11" name="直接连接符 10"/>
          <p:cNvCxnSpPr>
            <a:endCxn id="7" idx="0"/>
          </p:cNvCxnSpPr>
          <p:nvPr/>
        </p:nvCxnSpPr>
        <p:spPr>
          <a:xfrm>
            <a:off x="6324600" y="4045951"/>
            <a:ext cx="869280" cy="526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0"/>
          </p:cNvCxnSpPr>
          <p:nvPr/>
        </p:nvCxnSpPr>
        <p:spPr>
          <a:xfrm flipH="1">
            <a:off x="1808313" y="4125419"/>
            <a:ext cx="1812876" cy="559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9" idx="0"/>
          </p:cNvCxnSpPr>
          <p:nvPr/>
        </p:nvCxnSpPr>
        <p:spPr>
          <a:xfrm flipH="1">
            <a:off x="4843334" y="4045951"/>
            <a:ext cx="371099" cy="1428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311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模型选择：偏差与方差</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10" y="1600200"/>
            <a:ext cx="4560290" cy="4114800"/>
          </a:xfrm>
          <a:prstGeom prst="rect">
            <a:avLst/>
          </a:prstGeom>
        </p:spPr>
      </p:pic>
      <p:sp>
        <p:nvSpPr>
          <p:cNvPr id="5" name="矩形 4"/>
          <p:cNvSpPr/>
          <p:nvPr/>
        </p:nvSpPr>
        <p:spPr>
          <a:xfrm>
            <a:off x="164109" y="1676399"/>
            <a:ext cx="2362200" cy="2057399"/>
          </a:xfrm>
          <a:prstGeom prst="rect">
            <a:avLst/>
          </a:prstGeom>
          <a:ln>
            <a:solidFill>
              <a:schemeClr val="accent3"/>
            </a:solidFill>
          </a:ln>
        </p:spPr>
        <p:txBody>
          <a:bodyPr wrap="square" rtlCol="0" anchor="ctr">
            <a:spAutoFit/>
          </a:bodyPr>
          <a:lstStyle/>
          <a:p>
            <a:pPr algn="ctr"/>
            <a:endParaRPr lang="zh-CN" altLang="en-US" sz="2400" dirty="0"/>
          </a:p>
        </p:txBody>
      </p:sp>
      <p:pic>
        <p:nvPicPr>
          <p:cNvPr id="4" name="图片 3"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114" y="2332700"/>
            <a:ext cx="4384138" cy="2802195"/>
          </a:xfrm>
          <a:prstGeom prst="rect">
            <a:avLst/>
          </a:prstGeom>
        </p:spPr>
      </p:pic>
    </p:spTree>
    <p:extLst>
      <p:ext uri="{BB962C8B-B14F-4D97-AF65-F5344CB8AC3E}">
        <p14:creationId xmlns:p14="http://schemas.microsoft.com/office/powerpoint/2010/main" val="297829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集成模型：有效的降低方差的方法</a:t>
            </a:r>
          </a:p>
        </p:txBody>
      </p:sp>
      <p:sp>
        <p:nvSpPr>
          <p:cNvPr id="3" name="内容占位符 2"/>
          <p:cNvSpPr>
            <a:spLocks noGrp="1"/>
          </p:cNvSpPr>
          <p:nvPr>
            <p:ph sz="quarter" idx="1"/>
          </p:nvPr>
        </p:nvSpPr>
        <p:spPr>
          <a:xfrm>
            <a:off x="438150" y="1219200"/>
            <a:ext cx="8229600" cy="4937760"/>
          </a:xfrm>
        </p:spPr>
        <p:txBody>
          <a:bodyPr/>
          <a:lstStyle/>
          <a:p>
            <a:r>
              <a:rPr lang="zh-CN" altLang="en-US" dirty="0"/>
              <a:t>集成模型</a:t>
            </a:r>
            <a:endParaRPr lang="en-US" altLang="zh-CN" dirty="0"/>
          </a:p>
          <a:p>
            <a:endParaRPr lang="en-US" altLang="zh-CN" dirty="0"/>
          </a:p>
          <a:p>
            <a:endParaRPr lang="en-US" altLang="zh-CN" dirty="0"/>
          </a:p>
          <a:p>
            <a:pPr lvl="1"/>
            <a:r>
              <a:rPr lang="zh-CN" altLang="en-US" dirty="0"/>
              <a:t>通过多个高方差模型的平均来降低方差。</a:t>
            </a:r>
            <a:endParaRPr lang="en-US" altLang="zh-CN" dirty="0"/>
          </a:p>
          <a:p>
            <a:endParaRPr lang="en-US" altLang="zh-CN" dirty="0"/>
          </a:p>
          <a:p>
            <a:r>
              <a:rPr lang="zh-CN" altLang="en-US" dirty="0"/>
              <a:t>集成模型的期望错误大于等于所有模型的平均期望错误的</a:t>
            </a:r>
            <a:r>
              <a:rPr lang="en-US" altLang="zh-CN" dirty="0"/>
              <a:t>1/M</a:t>
            </a:r>
            <a:r>
              <a:rPr lang="zh-CN" altLang="en-US" dirty="0"/>
              <a:t>，小于等于所有模型的平均期望错误。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676400"/>
            <a:ext cx="2770487" cy="82733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800600"/>
            <a:ext cx="3929862" cy="758642"/>
          </a:xfrm>
          <a:prstGeom prst="rect">
            <a:avLst/>
          </a:prstGeom>
        </p:spPr>
      </p:pic>
    </p:spTree>
    <p:extLst>
      <p:ext uri="{BB962C8B-B14F-4D97-AF65-F5344CB8AC3E}">
        <p14:creationId xmlns:p14="http://schemas.microsoft.com/office/powerpoint/2010/main" val="3758925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线性模型</a:t>
            </a:r>
          </a:p>
        </p:txBody>
      </p:sp>
    </p:spTree>
    <p:extLst>
      <p:ext uri="{BB962C8B-B14F-4D97-AF65-F5344CB8AC3E}">
        <p14:creationId xmlns:p14="http://schemas.microsoft.com/office/powerpoint/2010/main" val="3599045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线性模型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3603266" cy="3342002"/>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71010" y="2057400"/>
            <a:ext cx="3879504" cy="3073488"/>
          </a:xfrm>
          <a:prstGeom prst="rect">
            <a:avLst/>
          </a:prstGeom>
        </p:spPr>
      </p:pic>
    </p:spTree>
    <p:extLst>
      <p:ext uri="{BB962C8B-B14F-4D97-AF65-F5344CB8AC3E}">
        <p14:creationId xmlns:p14="http://schemas.microsoft.com/office/powerpoint/2010/main" val="2217446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应用：图像分类</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60281"/>
            <a:ext cx="8229600" cy="3654962"/>
          </a:xfrm>
        </p:spPr>
      </p:pic>
    </p:spTree>
    <p:extLst>
      <p:ext uri="{BB962C8B-B14F-4D97-AF65-F5344CB8AC3E}">
        <p14:creationId xmlns:p14="http://schemas.microsoft.com/office/powerpoint/2010/main" val="3460151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从人工智能开始</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p>
        </p:txBody>
      </p:sp>
      <p:pic>
        <p:nvPicPr>
          <p:cNvPr id="2050" name="Picture 2" descr=" 20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20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Tree>
    <p:custDataLst>
      <p:tags r:id="rId1"/>
    </p:custDataLst>
    <p:extLst>
      <p:ext uri="{BB962C8B-B14F-4D97-AF65-F5344CB8AC3E}">
        <p14:creationId xmlns:p14="http://schemas.microsoft.com/office/powerpoint/2010/main" val="2591387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应用：文本分类</a:t>
            </a:r>
          </a:p>
        </p:txBody>
      </p:sp>
      <p:sp>
        <p:nvSpPr>
          <p:cNvPr id="8" name="矩形 7"/>
          <p:cNvSpPr/>
          <p:nvPr/>
        </p:nvSpPr>
        <p:spPr>
          <a:xfrm>
            <a:off x="917223" y="1447800"/>
            <a:ext cx="3877985" cy="369332"/>
          </a:xfrm>
          <a:prstGeom prst="rect">
            <a:avLst/>
          </a:prstGeom>
        </p:spPr>
        <p:txBody>
          <a:bodyPr wrap="none">
            <a:spAutoFit/>
          </a:bodyPr>
          <a:lstStyle/>
          <a:p>
            <a:r>
              <a:rPr lang="zh-CN" altLang="en-US" dirty="0">
                <a:latin typeface="+mj-ea"/>
                <a:ea typeface="+mj-ea"/>
              </a:rPr>
              <a:t>根据文本内容来判断文本的相应类别</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7223" y="2240113"/>
            <a:ext cx="3105583" cy="1171739"/>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7325" y="2240113"/>
            <a:ext cx="3529381" cy="1275847"/>
          </a:xfrm>
          <a:prstGeom prst="rect">
            <a:avLst/>
          </a:prstGeom>
        </p:spPr>
      </p:pic>
      <p:sp>
        <p:nvSpPr>
          <p:cNvPr id="11" name="右箭头 10"/>
          <p:cNvSpPr/>
          <p:nvPr/>
        </p:nvSpPr>
        <p:spPr bwMode="auto">
          <a:xfrm flipH="1">
            <a:off x="4022806" y="4644792"/>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pic>
        <p:nvPicPr>
          <p:cNvPr id="12" name="图片 11" descr="屏幕剪辑"/>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2321" y="4150637"/>
            <a:ext cx="1961925" cy="1855655"/>
          </a:xfrm>
          <a:prstGeom prst="rect">
            <a:avLst/>
          </a:prstGeom>
        </p:spPr>
      </p:pic>
      <p:sp>
        <p:nvSpPr>
          <p:cNvPr id="13" name="下箭头 12"/>
          <p:cNvSpPr/>
          <p:nvPr/>
        </p:nvSpPr>
        <p:spPr bwMode="auto">
          <a:xfrm>
            <a:off x="6339155" y="3570276"/>
            <a:ext cx="719191" cy="487853"/>
          </a:xfrm>
          <a:prstGeom prst="down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4" name="右箭头 13"/>
          <p:cNvSpPr/>
          <p:nvPr/>
        </p:nvSpPr>
        <p:spPr bwMode="auto">
          <a:xfrm>
            <a:off x="4175206" y="2772147"/>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5" name="文本框 14"/>
          <p:cNvSpPr txBox="1"/>
          <p:nvPr/>
        </p:nvSpPr>
        <p:spPr>
          <a:xfrm>
            <a:off x="3132090" y="4350425"/>
            <a:ext cx="425116" cy="1077218"/>
          </a:xfrm>
          <a:prstGeom prst="rect">
            <a:avLst/>
          </a:prstGeom>
          <a:noFill/>
        </p:spPr>
        <p:txBody>
          <a:bodyPr wrap="none" rtlCol="0">
            <a:spAutoFit/>
          </a:bodyPr>
          <a:lstStyle/>
          <a:p>
            <a:pPr algn="ctr"/>
            <a:r>
              <a:rPr lang="en-US" altLang="zh-CN" sz="3200" dirty="0"/>
              <a:t>+</a:t>
            </a:r>
          </a:p>
          <a:p>
            <a:pPr algn="ctr"/>
            <a:r>
              <a:rPr lang="en-US" altLang="zh-CN" sz="3200" dirty="0"/>
              <a:t>-</a:t>
            </a:r>
            <a:endParaRPr lang="zh-CN" altLang="en-US" sz="3200" dirty="0"/>
          </a:p>
        </p:txBody>
      </p:sp>
    </p:spTree>
    <p:extLst>
      <p:ext uri="{BB962C8B-B14F-4D97-AF65-F5344CB8AC3E}">
        <p14:creationId xmlns:p14="http://schemas.microsoft.com/office/powerpoint/2010/main" val="232725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感知器</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a:t>
            </a:r>
            <a:endParaRPr lang="en-US" altLang="zh-CN" dirty="0"/>
          </a:p>
          <a:p>
            <a:endParaRPr lang="en-US" altLang="zh-CN" dirty="0"/>
          </a:p>
          <a:p>
            <a:endParaRPr lang="en-US" altLang="zh-CN" dirty="0"/>
          </a:p>
          <a:p>
            <a:r>
              <a:rPr lang="zh-CN" altLang="en-US" dirty="0"/>
              <a:t>优化：随机梯度下降</a:t>
            </a:r>
          </a:p>
        </p:txBody>
      </p:sp>
      <p:pic>
        <p:nvPicPr>
          <p:cNvPr id="4" name="内容占位符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2133600" y="1752600"/>
            <a:ext cx="3048080" cy="854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181881"/>
            <a:ext cx="3652253" cy="506199"/>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898467"/>
            <a:ext cx="5021103" cy="1222207"/>
          </a:xfrm>
          <a:prstGeom prst="rect">
            <a:avLst/>
          </a:prstGeom>
        </p:spPr>
      </p:pic>
    </p:spTree>
    <p:extLst>
      <p:ext uri="{BB962C8B-B14F-4D97-AF65-F5344CB8AC3E}">
        <p14:creationId xmlns:p14="http://schemas.microsoft.com/office/powerpoint/2010/main" val="3861730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两类感知器算法</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371600"/>
            <a:ext cx="6085273" cy="4784397"/>
          </a:xfrm>
          <a:prstGeom prst="rect">
            <a:avLst/>
          </a:prstGeom>
        </p:spPr>
      </p:pic>
    </p:spTree>
    <p:extLst>
      <p:ext uri="{BB962C8B-B14F-4D97-AF65-F5344CB8AC3E}">
        <p14:creationId xmlns:p14="http://schemas.microsoft.com/office/powerpoint/2010/main" val="2175911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感知器参数学习的更新过程</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1371600"/>
            <a:ext cx="4732760" cy="4876800"/>
          </a:xfrm>
          <a:prstGeom prst="rect">
            <a:avLst/>
          </a:prstGeom>
        </p:spPr>
      </p:pic>
    </p:spTree>
    <p:extLst>
      <p:ext uri="{BB962C8B-B14F-4D97-AF65-F5344CB8AC3E}">
        <p14:creationId xmlns:p14="http://schemas.microsoft.com/office/powerpoint/2010/main" val="3111096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直接建模条件概率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3"/>
                <a:stretch>
                  <a:fillRect l="-1852" b="-19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真实条件概率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模型预测条件概率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oMath>
                </a14:m>
                <a:endParaRPr lang="en-US" altLang="zh-CN" dirty="0"/>
              </a:p>
              <a:p>
                <a:r>
                  <a:rPr lang="zh-CN" altLang="en-US" dirty="0"/>
                  <a:t>如何衡量两个条件分布的差异？</a:t>
                </a:r>
                <a:endParaRPr lang="en-US" altLang="zh-CN" dirty="0"/>
              </a:p>
              <a:p>
                <a:pPr lvl="1"/>
                <a:endParaRPr lang="en-US" altLang="zh-CN" dirty="0"/>
              </a:p>
              <a:p>
                <a:r>
                  <a:rPr lang="en-US" altLang="zh-CN" dirty="0"/>
                  <a:t>KL</a:t>
                </a:r>
                <a:r>
                  <a:rPr lang="zh-CN" altLang="en-US" dirty="0"/>
                  <a:t>散度</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741"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752600" y="3645413"/>
                <a:ext cx="4901150"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D</m:t>
                          </m:r>
                        </m:e>
                        <m:sub>
                          <m:r>
                            <m:rPr>
                              <m:sty m:val="p"/>
                            </m:rPr>
                            <a:rPr lang="en-US" altLang="zh-CN" b="0" i="0" smtClean="0">
                              <a:latin typeface="Cambria Math" panose="02040503050406030204" pitchFamily="18" charset="0"/>
                            </a:rPr>
                            <m:t>kl</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den>
                              </m:f>
                            </m:e>
                          </m:func>
                        </m:e>
                      </m:nary>
                    </m:oMath>
                  </m:oMathPara>
                </a14:m>
                <a:endParaRPr lang="en-US" altLang="zh-CN" dirty="0"/>
              </a:p>
              <a:p>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1752600" y="3645413"/>
                <a:ext cx="4901150" cy="108843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938907" y="4697111"/>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5" name="文本框 4"/>
              <p:cNvSpPr txBox="1">
                <a:spLocks noRot="1" noChangeAspect="1" noMove="1" noResize="1" noEditPoints="1" noAdjustHandles="1" noChangeArrowheads="1" noChangeShapeType="1" noTextEdit="1"/>
              </p:cNvSpPr>
              <p:nvPr/>
            </p:nvSpPr>
            <p:spPr>
              <a:xfrm>
                <a:off x="3938907" y="4697111"/>
                <a:ext cx="2816092" cy="1088439"/>
              </a:xfrm>
              <a:prstGeom prst="rect">
                <a:avLst/>
              </a:prstGeom>
              <a:blipFill>
                <a:blip r:embed="rId6"/>
                <a:stretch>
                  <a:fillRect/>
                </a:stretch>
              </a:blipFill>
            </p:spPr>
            <p:txBody>
              <a:bodyPr/>
              <a:lstStyle/>
              <a:p>
                <a:r>
                  <a:rPr lang="zh-CN" altLang="en-US">
                    <a:noFill/>
                  </a:rPr>
                  <a:t> </a:t>
                </a:r>
              </a:p>
            </p:txBody>
          </p:sp>
        </mc:Fallback>
      </mc:AlternateContent>
      <p:sp>
        <p:nvSpPr>
          <p:cNvPr id="6" name="矩形 5"/>
          <p:cNvSpPr/>
          <p:nvPr/>
        </p:nvSpPr>
        <p:spPr>
          <a:xfrm>
            <a:off x="4319907" y="5823650"/>
            <a:ext cx="2253228" cy="369332"/>
          </a:xfrm>
          <a:prstGeom prst="rect">
            <a:avLst/>
          </a:prstGeom>
        </p:spPr>
        <p:txBody>
          <a:bodyPr wrap="square">
            <a:spAutoFit/>
          </a:bodyPr>
          <a:lstStyle/>
          <a:p>
            <a:pPr algn="ctr"/>
            <a:r>
              <a:rPr lang="zh-CN" altLang="en-US" dirty="0">
                <a:solidFill>
                  <a:srgbClr val="FF0000"/>
                </a:solidFill>
              </a:rPr>
              <a:t>交叉熵损失</a:t>
            </a:r>
            <a:endParaRPr lang="zh-CN" altLang="en-US" dirty="0"/>
          </a:p>
        </p:txBody>
      </p:sp>
    </p:spTree>
    <p:extLst>
      <p:ext uri="{BB962C8B-B14F-4D97-AF65-F5344CB8AC3E}">
        <p14:creationId xmlns:p14="http://schemas.microsoft.com/office/powerpoint/2010/main" val="37893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219200" y="3200400"/>
            <a:ext cx="6278154" cy="2899909"/>
          </a:xfrm>
          <a:prstGeom prst="rect">
            <a:avLst/>
          </a:prstGeom>
        </p:spPr>
      </p:pic>
      <p:sp>
        <p:nvSpPr>
          <p:cNvPr id="2" name="标题 1"/>
          <p:cNvSpPr>
            <a:spLocks noGrp="1"/>
          </p:cNvSpPr>
          <p:nvPr>
            <p:ph type="title"/>
          </p:nvPr>
        </p:nvSpPr>
        <p:spPr/>
        <p:txBody>
          <a:bodyPr/>
          <a:lstStyle/>
          <a:p>
            <a:r>
              <a:rPr lang="zh-CN" altLang="en-US" dirty="0">
                <a:solidFill>
                  <a:srgbClr val="FF0000"/>
                </a:solidFill>
              </a:rPr>
              <a:t>交叉熵损失</a:t>
            </a:r>
          </a:p>
        </p:txBody>
      </p:sp>
      <mc:AlternateContent xmlns:mc="http://schemas.openxmlformats.org/markup-compatibility/2006" xmlns:a14="http://schemas.microsoft.com/office/drawing/2010/main">
        <mc:Choice Requires="a14">
          <p:sp>
            <p:nvSpPr>
              <p:cNvPr id="4" name="矩形 3"/>
              <p:cNvSpPr/>
              <p:nvPr/>
            </p:nvSpPr>
            <p:spPr>
              <a:xfrm>
                <a:off x="1600200" y="2599297"/>
                <a:ext cx="1862176" cy="369332"/>
              </a:xfrm>
              <a:prstGeom prst="rect">
                <a:avLst/>
              </a:prstGeom>
            </p:spPr>
            <p:txBody>
              <a:bodyPr wrap="none">
                <a:spAutoFit/>
              </a:bodyPr>
              <a:lstStyle/>
              <a:p>
                <a:r>
                  <a:rPr lang="zh-CN" altLang="en-US" dirty="0">
                    <a:solidFill>
                      <a:srgbClr val="FF0000"/>
                    </a:solidFill>
                  </a:rPr>
                  <a:t>真实概率</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𝑟</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oMath>
                </a14:m>
                <a:endParaRPr lang="en-US" altLang="zh-CN"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600200" y="2599297"/>
                <a:ext cx="1862176" cy="369332"/>
              </a:xfrm>
              <a:prstGeom prst="rect">
                <a:avLst/>
              </a:prstGeom>
              <a:blipFill>
                <a:blip r:embed="rId3"/>
                <a:stretch>
                  <a:fillRect l="-2951" t="-6557" r="-65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76800" y="2599297"/>
                <a:ext cx="3314241" cy="369332"/>
              </a:xfrm>
              <a:prstGeom prst="rect">
                <a:avLst/>
              </a:prstGeom>
            </p:spPr>
            <p:txBody>
              <a:bodyPr wrap="none">
                <a:spAutoFit/>
              </a:bodyPr>
              <a:lstStyle/>
              <a:p>
                <a:r>
                  <a:rPr lang="zh-CN" altLang="en-US" dirty="0">
                    <a:solidFill>
                      <a:srgbClr val="FF0000"/>
                    </a:solidFill>
                  </a:rPr>
                  <a:t>预测概率的负对数</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log</m:t>
                        </m:r>
                      </m:fNa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e>
                    </m:func>
                  </m:oMath>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876800" y="2599297"/>
                <a:ext cx="3314241" cy="369332"/>
              </a:xfrm>
              <a:prstGeom prst="rect">
                <a:avLst/>
              </a:prstGeom>
              <a:blipFill>
                <a:blip r:embed="rId4"/>
                <a:stretch>
                  <a:fillRect l="-1471" t="-6557" r="-184"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950231" y="1394972"/>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950231" y="1394972"/>
                <a:ext cx="2816092" cy="108843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368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Logistic</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48925"/>
            <a:ext cx="4635216" cy="703232"/>
          </a:xfrm>
          <a:prstGeom prst="rect">
            <a:avLst/>
          </a:prstGeom>
        </p:spPr>
      </p:pic>
      <p:pic>
        <p:nvPicPr>
          <p:cNvPr id="7170" name="Picture 2" descr="âlogistic function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171601"/>
            <a:ext cx="2553711" cy="170247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3181882"/>
            <a:ext cx="4866042" cy="751134"/>
          </a:xfrm>
          <a:prstGeom prst="rect">
            <a:avLst/>
          </a:prstGeom>
        </p:spPr>
      </p:pic>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366944"/>
            <a:ext cx="604173" cy="381010"/>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400" y="4963868"/>
            <a:ext cx="2699728" cy="674932"/>
          </a:xfrm>
          <a:prstGeom prst="rect">
            <a:avLst/>
          </a:prstGeom>
        </p:spPr>
      </p:pic>
      <p:pic>
        <p:nvPicPr>
          <p:cNvPr id="13" name="图片 1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4928" y="4981285"/>
            <a:ext cx="778349" cy="604173"/>
          </a:xfrm>
          <a:prstGeom prst="rect">
            <a:avLst/>
          </a:prstGeom>
        </p:spPr>
      </p:pic>
    </p:spTree>
    <p:extLst>
      <p:ext uri="{BB962C8B-B14F-4D97-AF65-F5344CB8AC3E}">
        <p14:creationId xmlns:p14="http://schemas.microsoft.com/office/powerpoint/2010/main" val="3896086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扩展到多类</a:t>
            </a:r>
          </a:p>
        </p:txBody>
      </p:sp>
      <p:sp>
        <p:nvSpPr>
          <p:cNvPr id="3" name="内容占位符 2"/>
          <p:cNvSpPr>
            <a:spLocks noGrp="1"/>
          </p:cNvSpPr>
          <p:nvPr>
            <p:ph sz="quarter" idx="1"/>
          </p:nvPr>
        </p:nvSpPr>
        <p:spPr/>
        <p:txBody>
          <a:bodyPr/>
          <a:lstStyle/>
          <a:p>
            <a:r>
              <a:rPr lang="en-US" altLang="zh-CN" dirty="0"/>
              <a:t>Softmax</a:t>
            </a:r>
            <a:r>
              <a:rPr lang="zh-CN" altLang="en-US" dirty="0"/>
              <a:t>函数</a:t>
            </a:r>
          </a:p>
        </p:txBody>
      </p:sp>
      <p:pic>
        <p:nvPicPr>
          <p:cNvPr id="4" name="Picture 2" descr="âsoftmax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19400"/>
            <a:ext cx="5461834" cy="211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20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Softmax</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a:p>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1219200"/>
            <a:ext cx="3505200" cy="13393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5029200"/>
            <a:ext cx="4104022" cy="80012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2" y="3263687"/>
            <a:ext cx="2639855" cy="729362"/>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9166" y="3406867"/>
            <a:ext cx="772906" cy="375567"/>
          </a:xfrm>
          <a:prstGeom prst="rect">
            <a:avLst/>
          </a:prstGeom>
        </p:spPr>
      </p:pic>
    </p:spTree>
    <p:extLst>
      <p:ext uri="{BB962C8B-B14F-4D97-AF65-F5344CB8AC3E}">
        <p14:creationId xmlns:p14="http://schemas.microsoft.com/office/powerpoint/2010/main" val="379186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几种不同的线性模型对比</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00100" y="1496496"/>
            <a:ext cx="7467600" cy="3112639"/>
          </a:xfrm>
        </p:spPr>
      </p:pic>
      <p:sp>
        <p:nvSpPr>
          <p:cNvPr id="7" name="矩形 6"/>
          <p:cNvSpPr/>
          <p:nvPr/>
        </p:nvSpPr>
        <p:spPr>
          <a:xfrm>
            <a:off x="990600" y="4928766"/>
            <a:ext cx="7086600" cy="646331"/>
          </a:xfrm>
          <a:prstGeom prst="rect">
            <a:avLst/>
          </a:prstGeom>
        </p:spPr>
        <p:txBody>
          <a:bodyPr wrap="square">
            <a:spAutoFit/>
          </a:bodyPr>
          <a:lstStyle/>
          <a:p>
            <a:r>
              <a:rPr lang="zh-CN" altLang="en-US" dirty="0"/>
              <a:t>在logistic回归和softmax回归中，y为类别的one-hot向量表示；</a:t>
            </a:r>
            <a:endParaRPr lang="en-US" altLang="zh-CN" dirty="0"/>
          </a:p>
          <a:p>
            <a:r>
              <a:rPr lang="zh-CN" altLang="en-US" dirty="0"/>
              <a:t>在感知器和支持向量机中，y为{+1,−1}</a:t>
            </a:r>
          </a:p>
        </p:txBody>
      </p:sp>
    </p:spTree>
    <p:extLst>
      <p:ext uri="{BB962C8B-B14F-4D97-AF65-F5344CB8AC3E}">
        <p14:creationId xmlns:p14="http://schemas.microsoft.com/office/powerpoint/2010/main" val="157054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400" y="12954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76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不同损失函数的对比</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5482891" cy="4787070"/>
          </a:xfrm>
          <a:prstGeom prst="rect">
            <a:avLst/>
          </a:prstGeom>
        </p:spPr>
      </p:pic>
    </p:spTree>
    <p:extLst>
      <p:ext uri="{BB962C8B-B14F-4D97-AF65-F5344CB8AC3E}">
        <p14:creationId xmlns:p14="http://schemas.microsoft.com/office/powerpoint/2010/main" val="2065792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如何处理非线性可分问题？</a:t>
            </a:r>
          </a:p>
        </p:txBody>
      </p:sp>
      <p:pic>
        <p:nvPicPr>
          <p:cNvPr id="10" name="图片 9"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304110"/>
            <a:ext cx="5521570" cy="2277290"/>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9723" y="4002414"/>
            <a:ext cx="5515709" cy="2322186"/>
          </a:xfrm>
          <a:prstGeom prst="rect">
            <a:avLst/>
          </a:prstGeom>
        </p:spPr>
      </p:pic>
      <p:sp>
        <p:nvSpPr>
          <p:cNvPr id="13" name="矩形 12"/>
          <p:cNvSpPr/>
          <p:nvPr/>
        </p:nvSpPr>
        <p:spPr>
          <a:xfrm>
            <a:off x="4107005" y="3641395"/>
            <a:ext cx="3403560" cy="369332"/>
          </a:xfrm>
          <a:prstGeom prst="rect">
            <a:avLst/>
          </a:prstGeom>
        </p:spPr>
        <p:txBody>
          <a:bodyPr wrap="none">
            <a:spAutoFit/>
          </a:bodyPr>
          <a:lstStyle/>
          <a:p>
            <a:r>
              <a:rPr lang="zh-CN" altLang="en-US" dirty="0"/>
              <a:t>http://playground.tensorflow.org</a:t>
            </a:r>
          </a:p>
        </p:txBody>
      </p:sp>
      <p:sp>
        <p:nvSpPr>
          <p:cNvPr id="4" name="矩形 3"/>
          <p:cNvSpPr/>
          <p:nvPr/>
        </p:nvSpPr>
        <p:spPr>
          <a:xfrm>
            <a:off x="1066800" y="4953000"/>
            <a:ext cx="1800493" cy="369332"/>
          </a:xfrm>
          <a:prstGeom prst="rect">
            <a:avLst/>
          </a:prstGeom>
        </p:spPr>
        <p:txBody>
          <a:bodyPr wrap="none">
            <a:spAutoFit/>
          </a:bodyPr>
          <a:lstStyle/>
          <a:p>
            <a:r>
              <a:rPr lang="zh-CN" altLang="en-US" dirty="0">
                <a:solidFill>
                  <a:srgbClr val="FF0000"/>
                </a:solidFill>
              </a:rPr>
              <a:t>增加非线性特征</a:t>
            </a:r>
          </a:p>
        </p:txBody>
      </p:sp>
    </p:spTree>
    <p:extLst>
      <p:ext uri="{BB962C8B-B14F-4D97-AF65-F5344CB8AC3E}">
        <p14:creationId xmlns:p14="http://schemas.microsoft.com/office/powerpoint/2010/main" val="38695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特征工程问题</a:t>
            </a:r>
            <a:endParaRPr lang="zh-CN" altLang="en-US" dirty="0"/>
          </a:p>
        </p:txBody>
      </p:sp>
      <p:sp>
        <p:nvSpPr>
          <p:cNvPr id="3" name="内容占位符 2"/>
          <p:cNvSpPr>
            <a:spLocks noGrp="1"/>
          </p:cNvSpPr>
          <p:nvPr>
            <p:ph sz="quarter" idx="1"/>
          </p:nvPr>
        </p:nvSpPr>
        <p:spPr>
          <a:xfrm>
            <a:off x="457200" y="1234440"/>
            <a:ext cx="8229600" cy="4937760"/>
          </a:xfrm>
        </p:spPr>
        <p:txBody>
          <a:bodyPr/>
          <a:lstStyle/>
          <a:p>
            <a:r>
              <a:rPr lang="zh-CN" altLang="en-US" dirty="0"/>
              <a:t>在实际应用中，</a:t>
            </a:r>
            <a:r>
              <a:rPr lang="zh-CN" altLang="en-US" dirty="0">
                <a:solidFill>
                  <a:srgbClr val="FF0000"/>
                </a:solidFill>
              </a:rPr>
              <a:t>特征</a:t>
            </a:r>
            <a:r>
              <a:rPr lang="zh-CN" altLang="en-US" dirty="0"/>
              <a:t>往往比分类器更重要</a:t>
            </a:r>
            <a:endParaRPr lang="en-US" altLang="zh-CN" dirty="0"/>
          </a:p>
          <a:p>
            <a:pPr lvl="1"/>
            <a:r>
              <a:rPr lang="zh-CN" altLang="en-US" sz="2000" dirty="0"/>
              <a:t>预处理：经过数据的预处理，如去除噪声等。比如在文本分类中，去除停用词等。</a:t>
            </a:r>
            <a:endParaRPr lang="en-US" altLang="zh-CN" sz="2000" dirty="0"/>
          </a:p>
          <a:p>
            <a:pPr lvl="1"/>
            <a:r>
              <a:rPr lang="zh-CN" altLang="en-US" sz="2000" dirty="0"/>
              <a:t>特征提取：从原始数据中提取一些有效的特征。比如在图像分类中，提取边缘、尺度不变特征变换特征等。</a:t>
            </a:r>
          </a:p>
          <a:p>
            <a:pPr lvl="1"/>
            <a:r>
              <a:rPr lang="zh-CN" altLang="en-US" sz="2000" dirty="0"/>
              <a:t>特征转换：对特征进行一定的加工，比如降维和升维。降维包括</a:t>
            </a:r>
            <a:endParaRPr lang="en-US" altLang="zh-CN" sz="2000" dirty="0"/>
          </a:p>
          <a:p>
            <a:pPr lvl="2"/>
            <a:r>
              <a:rPr lang="zh-CN" altLang="en-US" sz="1800" dirty="0"/>
              <a:t>特征抽取（</a:t>
            </a:r>
            <a:r>
              <a:rPr lang="en-US" altLang="zh-CN" sz="1800" dirty="0"/>
              <a:t>Feature Extraction</a:t>
            </a:r>
            <a:r>
              <a:rPr lang="zh-CN" altLang="en-US" sz="1800" dirty="0"/>
              <a:t>）：</a:t>
            </a:r>
            <a:r>
              <a:rPr lang="en-US" altLang="zh-CN" sz="1800" dirty="0"/>
              <a:t> PCA</a:t>
            </a:r>
            <a:r>
              <a:rPr lang="zh-CN" altLang="en-US" sz="1800" dirty="0"/>
              <a:t>、</a:t>
            </a:r>
            <a:r>
              <a:rPr lang="en-US" altLang="zh-CN" sz="1800" dirty="0"/>
              <a:t>LDA</a:t>
            </a:r>
          </a:p>
          <a:p>
            <a:pPr lvl="2"/>
            <a:r>
              <a:rPr lang="zh-CN" altLang="en-US" sz="1800" dirty="0"/>
              <a:t>特征选择（</a:t>
            </a:r>
            <a:r>
              <a:rPr lang="en-US" altLang="zh-CN" sz="1800" dirty="0"/>
              <a:t>Feature Selection</a:t>
            </a:r>
            <a:r>
              <a:rPr lang="zh-CN" altLang="en-US" sz="1800" dirty="0"/>
              <a:t>）：互信息、</a:t>
            </a:r>
            <a:r>
              <a:rPr lang="en-US" altLang="zh-CN" sz="1800" dirty="0"/>
              <a:t>TF-IDF</a:t>
            </a:r>
            <a:endParaRPr lang="zh-CN" altLang="en-US" sz="1800" dirty="0"/>
          </a:p>
        </p:txBody>
      </p:sp>
      <p:pic>
        <p:nvPicPr>
          <p:cNvPr id="5" name="图片 4"/>
          <p:cNvPicPr>
            <a:picLocks noChangeAspect="1"/>
          </p:cNvPicPr>
          <p:nvPr/>
        </p:nvPicPr>
        <p:blipFill>
          <a:blip r:embed="rId3"/>
          <a:stretch>
            <a:fillRect/>
          </a:stretch>
        </p:blipFill>
        <p:spPr>
          <a:xfrm>
            <a:off x="45552" y="4587966"/>
            <a:ext cx="8606079" cy="1572511"/>
          </a:xfrm>
          <a:prstGeom prst="rect">
            <a:avLst/>
          </a:prstGeom>
        </p:spPr>
      </p:pic>
      <p:sp>
        <p:nvSpPr>
          <p:cNvPr id="7" name="矩形 6"/>
          <p:cNvSpPr/>
          <p:nvPr/>
        </p:nvSpPr>
        <p:spPr>
          <a:xfrm>
            <a:off x="1219200" y="4352778"/>
            <a:ext cx="5029200" cy="1905000"/>
          </a:xfrm>
          <a:prstGeom prst="rect">
            <a:avLst/>
          </a:prstGeom>
          <a:noFill/>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025461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sz="quarter" idx="1"/>
          </p:nvPr>
        </p:nvSpPr>
        <p:spPr/>
        <p:txBody>
          <a:bodyPr/>
          <a:lstStyle/>
          <a:p>
            <a:r>
              <a:rPr lang="zh-CN" altLang="en-US" dirty="0"/>
              <a:t>深度学习</a:t>
            </a:r>
            <a:r>
              <a:rPr lang="en-US" altLang="zh-CN" dirty="0"/>
              <a:t>=</a:t>
            </a:r>
            <a:r>
              <a:rPr lang="zh-CN" altLang="en-US" dirty="0"/>
              <a:t>表示学习</a:t>
            </a:r>
            <a:r>
              <a:rPr lang="en-US" altLang="zh-CN" dirty="0"/>
              <a:t>+</a:t>
            </a:r>
            <a:r>
              <a:rPr lang="zh-CN" altLang="en-US" dirty="0"/>
              <a:t>浅层学习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难点：</a:t>
            </a:r>
            <a:r>
              <a:rPr lang="zh-CN" altLang="en-US" dirty="0">
                <a:solidFill>
                  <a:srgbClr val="FF0000"/>
                </a:solidFill>
              </a:rPr>
              <a:t>贡献度分配问题</a:t>
            </a:r>
          </a:p>
        </p:txBody>
      </p:sp>
      <p:pic>
        <p:nvPicPr>
          <p:cNvPr id="4" name="图片 3"/>
          <p:cNvPicPr>
            <a:picLocks noChangeAspect="1"/>
          </p:cNvPicPr>
          <p:nvPr/>
        </p:nvPicPr>
        <p:blipFill>
          <a:blip r:embed="rId2"/>
          <a:stretch>
            <a:fillRect/>
          </a:stretch>
        </p:blipFill>
        <p:spPr>
          <a:xfrm>
            <a:off x="429491" y="2133600"/>
            <a:ext cx="8816340" cy="1981200"/>
          </a:xfrm>
          <a:prstGeom prst="rect">
            <a:avLst/>
          </a:prstGeom>
        </p:spPr>
      </p:pic>
    </p:spTree>
    <p:extLst>
      <p:ext uri="{BB962C8B-B14F-4D97-AF65-F5344CB8AC3E}">
        <p14:creationId xmlns:p14="http://schemas.microsoft.com/office/powerpoint/2010/main" val="3219567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1828800" y="5100935"/>
                <a:ext cx="4635628" cy="461665"/>
              </a:xfrm>
              <a:prstGeom prst="rect">
                <a:avLst/>
              </a:prstGeom>
            </p:spPr>
            <p:txBody>
              <a:bodyPr wrap="none">
                <a:spAutoFit/>
              </a:bodyPr>
              <a:lstStyle/>
              <a:p>
                <a:pPr lvl="0"/>
                <a:r>
                  <a:rPr lang="zh-CN" altLang="en-US" sz="2400" dirty="0">
                    <a:solidFill>
                      <a:srgbClr val="FF0000"/>
                    </a:solidFill>
                    <a:latin typeface="Cambria Math" panose="02040503050406030204" pitchFamily="18" charset="0"/>
                  </a:rPr>
                  <a:t>当</a:t>
                </a:r>
                <a14:m>
                  <m:oMath xmlns:m="http://schemas.openxmlformats.org/officeDocument/2006/math">
                    <m:r>
                      <a:rPr lang="pt-BR" altLang="zh-CN" sz="2400" smtClean="0">
                        <a:solidFill>
                          <a:srgbClr val="FF0000"/>
                        </a:solidFill>
                        <a:latin typeface="Cambria Math" panose="02040503050406030204" pitchFamily="18" charset="0"/>
                        <a:ea typeface="Cambria Math" panose="02040503050406030204" pitchFamily="18" charset="0"/>
                      </a:rPr>
                      <m:t>𝑓</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a:solidFill>
                              <a:srgbClr val="FF0000"/>
                            </a:solidFill>
                            <a:latin typeface="Cambria Math" panose="02040503050406030204" pitchFamily="18" charset="0"/>
                            <a:ea typeface="Cambria Math" panose="02040503050406030204" pitchFamily="18" charset="0"/>
                          </a:rPr>
                          <m:t>𝑥</m:t>
                        </m:r>
                      </m:e>
                    </m:d>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rPr>
                      <m:t>𝜎</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𝑊</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r>
                          <a:rPr lang="en-US" altLang="zh-CN" sz="2400" b="0" i="1" smtClean="0">
                            <a:solidFill>
                              <a:srgbClr val="FF0000"/>
                            </a:solidFill>
                            <a:latin typeface="Cambria Math" panose="02040503050406030204" pitchFamily="18" charset="0"/>
                            <a:ea typeface="Cambria Math" panose="02040503050406030204" pitchFamily="18" charset="0"/>
                          </a:rPr>
                          <m:t>𝑥</m:t>
                        </m:r>
                      </m:e>
                    </m:d>
                    <m:r>
                      <a:rPr lang="zh-CN" altLang="en-US" sz="2400" i="1">
                        <a:solidFill>
                          <a:srgbClr val="FF0000"/>
                        </a:solidFill>
                        <a:latin typeface="Cambria Math" panose="02040503050406030204" pitchFamily="18" charset="0"/>
                      </a:rPr>
                      <m:t>时</m:t>
                    </m:r>
                    <m:r>
                      <a:rPr lang="zh-CN" altLang="en-US" sz="2400" i="1" smtClean="0">
                        <a:solidFill>
                          <a:srgbClr val="FF0000"/>
                        </a:solidFill>
                        <a:latin typeface="Cambria Math" panose="02040503050406030204" pitchFamily="18" charset="0"/>
                      </a:rPr>
                      <m:t>为</m:t>
                    </m:r>
                  </m:oMath>
                </a14:m>
                <a:r>
                  <a:rPr lang="zh-CN" altLang="en-US" sz="2400" dirty="0">
                    <a:solidFill>
                      <a:srgbClr val="FF0000"/>
                    </a:solidFill>
                    <a:latin typeface="Cambria Math" panose="02040503050406030204" pitchFamily="18" charset="0"/>
                  </a:rPr>
                  <a:t>神经网络！</a:t>
                </a:r>
                <a:endParaRPr lang="en-US" altLang="zh-CN" sz="24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828800" y="5100935"/>
                <a:ext cx="4635628" cy="461665"/>
              </a:xfrm>
              <a:prstGeom prst="rect">
                <a:avLst/>
              </a:prstGeom>
              <a:blipFill>
                <a:blip r:embed="rId12"/>
                <a:stretch>
                  <a:fillRect l="-1974" t="-9211" r="-17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endParaRPr lang="en-US" altLang="zh-CN" dirty="0"/>
          </a:p>
          <a:p>
            <a:endParaRPr lang="en-US" altLang="zh-CN" dirty="0"/>
          </a:p>
          <a:p>
            <a:r>
              <a:rPr lang="zh-CN" altLang="en-US" dirty="0"/>
              <a:t>深度学习天然不是神经网络，但神经网络天然是深度学习！</a:t>
            </a:r>
          </a:p>
          <a:p>
            <a:endParaRPr lang="zh-CN" altLang="en-US" dirty="0"/>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514600" y="4648200"/>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514600" y="4648200"/>
                <a:ext cx="3106491" cy="6298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3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a:t>
            </a:r>
            <a:endParaRPr lang="zh-TW" altLang="en-US" dirty="0"/>
          </a:p>
        </p:txBody>
      </p:sp>
      <p:sp>
        <p:nvSpPr>
          <p:cNvPr id="4" name="文字方塊 3"/>
          <p:cNvSpPr txBox="1"/>
          <p:nvPr/>
        </p:nvSpPr>
        <p:spPr>
          <a:xfrm>
            <a:off x="457200" y="1334814"/>
            <a:ext cx="7098650" cy="1384995"/>
          </a:xfrm>
          <a:prstGeom prst="rect">
            <a:avLst/>
          </a:prstGeom>
          <a:noFill/>
        </p:spPr>
        <p:txBody>
          <a:bodyPr wrap="square" rtlCol="0">
            <a:spAutoFit/>
          </a:bodyPr>
          <a:lstStyle/>
          <a:p>
            <a:r>
              <a:rPr lang="zh-CN" altLang="en-US" sz="2800" dirty="0"/>
              <a:t>模型：神经网络</a:t>
            </a:r>
            <a:endParaRPr lang="en-US" altLang="zh-CN" sz="2800" dirty="0"/>
          </a:p>
          <a:p>
            <a:r>
              <a:rPr lang="zh-CN" altLang="en-US" sz="2800" dirty="0"/>
              <a:t>学习准则：交叉熵损失等</a:t>
            </a:r>
            <a:endParaRPr lang="en-US" altLang="zh-CN" sz="2800" dirty="0"/>
          </a:p>
          <a:p>
            <a:r>
              <a:rPr lang="zh-CN" altLang="en-US" sz="2800" dirty="0"/>
              <a:t>优化：随机梯度下降</a:t>
            </a:r>
            <a:endParaRPr lang="zh-TW" altLang="en-US" sz="2800" dirty="0"/>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3521473"/>
            <a:ext cx="3418598" cy="20625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604415" y="3038036"/>
            <a:ext cx="3733767" cy="461665"/>
          </a:xfrm>
          <a:prstGeom prst="rect">
            <a:avLst/>
          </a:prstGeom>
          <a:noFill/>
        </p:spPr>
        <p:txBody>
          <a:bodyPr wrap="square" rtlCol="0">
            <a:spAutoFit/>
          </a:bodyPr>
          <a:lstStyle/>
          <a:p>
            <a:pPr algn="ctr"/>
            <a:r>
              <a:rPr lang="zh-CN" altLang="en-US" sz="2400" dirty="0"/>
              <a:t>别人眼中的深度学习</a:t>
            </a:r>
            <a:endParaRPr lang="zh-TW" altLang="en-US" sz="2400" dirty="0"/>
          </a:p>
        </p:txBody>
      </p:sp>
      <p:sp>
        <p:nvSpPr>
          <p:cNvPr id="11" name="文字方塊 10"/>
          <p:cNvSpPr txBox="1"/>
          <p:nvPr/>
        </p:nvSpPr>
        <p:spPr>
          <a:xfrm>
            <a:off x="4926276" y="3019410"/>
            <a:ext cx="3733767" cy="461665"/>
          </a:xfrm>
          <a:prstGeom prst="rect">
            <a:avLst/>
          </a:prstGeom>
          <a:noFill/>
        </p:spPr>
        <p:txBody>
          <a:bodyPr wrap="square" rtlCol="0">
            <a:spAutoFit/>
          </a:bodyPr>
          <a:lstStyle/>
          <a:p>
            <a:r>
              <a:rPr lang="zh-CN" altLang="en-US" sz="2400" dirty="0"/>
              <a:t>实际上的深度学习</a:t>
            </a:r>
            <a:endParaRPr lang="zh-TW" altLang="en-US" sz="2400" dirty="0"/>
          </a:p>
        </p:txBody>
      </p:sp>
      <p:pic>
        <p:nvPicPr>
          <p:cNvPr id="6146" name="Picture 2" descr="âéæºæ¢¯åº¦ä¸é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35080"/>
            <a:ext cx="3607374" cy="204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8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为什么现在才显式威力？</a:t>
            </a:r>
          </a:p>
        </p:txBody>
      </p:sp>
      <p:graphicFrame>
        <p:nvGraphicFramePr>
          <p:cNvPr id="7" name="内容占位符 3"/>
          <p:cNvGraphicFramePr>
            <a:graphicFrameLocks noGrp="1"/>
          </p:cNvGraphicFramePr>
          <p:nvPr>
            <p:ph sz="quarter" idx="2"/>
            <p:extLst>
              <p:ext uri="{D42A27DB-BD31-4B8C-83A1-F6EECF244321}">
                <p14:modId xmlns:p14="http://schemas.microsoft.com/office/powerpoint/2010/main" val="1149867797"/>
              </p:ext>
            </p:extLst>
          </p:nvPr>
        </p:nvGraphicFramePr>
        <p:xfrm>
          <a:off x="4632325" y="1216025"/>
          <a:ext cx="40417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sz="quarter" idx="1"/>
          </p:nvPr>
        </p:nvSpPr>
        <p:spPr/>
        <p:txBody>
          <a:bodyPr/>
          <a:lstStyle/>
          <a:p>
            <a:pPr lvl="0" rtl="0"/>
            <a:r>
              <a:rPr lang="zh-CN" altLang="en-US" dirty="0"/>
              <a:t>缺点</a:t>
            </a:r>
            <a:endParaRPr lang="zh-CN" dirty="0"/>
          </a:p>
          <a:p>
            <a:pPr lvl="1" rtl="0"/>
            <a:r>
              <a:rPr lang="zh-CN" dirty="0"/>
              <a:t>参数过多</a:t>
            </a:r>
          </a:p>
          <a:p>
            <a:pPr lvl="2" rtl="0"/>
            <a:r>
              <a:rPr lang="zh-CN" dirty="0"/>
              <a:t>影响训练</a:t>
            </a:r>
          </a:p>
          <a:p>
            <a:pPr lvl="1" rtl="0"/>
            <a:r>
              <a:rPr lang="zh-CN" dirty="0"/>
              <a:t>非凸优化问题</a:t>
            </a:r>
          </a:p>
          <a:p>
            <a:pPr lvl="2" rtl="0"/>
            <a:r>
              <a:rPr lang="zh-CN" dirty="0"/>
              <a:t>存在局部最优而非全局最优解</a:t>
            </a:r>
          </a:p>
          <a:p>
            <a:pPr lvl="1" rtl="0"/>
            <a:r>
              <a:rPr lang="zh-CN" altLang="en-US" dirty="0"/>
              <a:t>梯度消失</a:t>
            </a:r>
            <a:endParaRPr lang="zh-CN" dirty="0"/>
          </a:p>
          <a:p>
            <a:pPr lvl="2" rtl="0"/>
            <a:r>
              <a:rPr lang="zh-CN" dirty="0"/>
              <a:t>下层参数比较难调</a:t>
            </a:r>
          </a:p>
          <a:p>
            <a:pPr lvl="1" rtl="0"/>
            <a:r>
              <a:rPr lang="zh-CN" dirty="0"/>
              <a:t>参数解释</a:t>
            </a:r>
            <a:r>
              <a:rPr lang="zh-CN" altLang="en-US" dirty="0"/>
              <a:t>性差</a:t>
            </a:r>
            <a:endParaRPr lang="zh-CN" dirty="0"/>
          </a:p>
        </p:txBody>
      </p:sp>
    </p:spTree>
    <p:extLst>
      <p:ext uri="{BB962C8B-B14F-4D97-AF65-F5344CB8AC3E}">
        <p14:creationId xmlns:p14="http://schemas.microsoft.com/office/powerpoint/2010/main" val="15905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612759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Tree>
    <p:extLst>
      <p:ext uri="{BB962C8B-B14F-4D97-AF65-F5344CB8AC3E}">
        <p14:creationId xmlns:p14="http://schemas.microsoft.com/office/powerpoint/2010/main" val="3989405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23706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3077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Tree>
    <p:extLst>
      <p:ext uri="{BB962C8B-B14F-4D97-AF65-F5344CB8AC3E}">
        <p14:creationId xmlns:p14="http://schemas.microsoft.com/office/powerpoint/2010/main" val="3986698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60" y="3200400"/>
            <a:ext cx="8491079" cy="2650741"/>
          </a:xfrm>
          <a:prstGeom prst="rect">
            <a:avLst/>
          </a:prstGeom>
        </p:spPr>
      </p:pic>
    </p:spTree>
    <p:extLst>
      <p:ext uri="{BB962C8B-B14F-4D97-AF65-F5344CB8AC3E}">
        <p14:creationId xmlns:p14="http://schemas.microsoft.com/office/powerpoint/2010/main" val="3365085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p>
        </p:txBody>
      </p:sp>
    </p:spTree>
    <p:extLst>
      <p:ext uri="{BB962C8B-B14F-4D97-AF65-F5344CB8AC3E}">
        <p14:creationId xmlns:p14="http://schemas.microsoft.com/office/powerpoint/2010/main" val="3257347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3" name="内容占位符 2"/>
          <p:cNvSpPr>
            <a:spLocks noGrp="1"/>
          </p:cNvSpPr>
          <p:nvPr>
            <p:ph sz="quarter" idx="1"/>
          </p:nvPr>
        </p:nvSpPr>
        <p:spPr/>
        <p:txBody>
          <a:bodyPr/>
          <a:lstStyle/>
          <a:p>
            <a:r>
              <a:rPr lang="zh-CN" altLang="en-US" dirty="0"/>
              <a:t>在前馈神经网络中，各神经元分别属于不同的层。整个网络中无反馈，信号从输入层向输出层单向传播，可用一个有向无环图表示。</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000" y="2751400"/>
            <a:ext cx="6087941" cy="3481760"/>
          </a:xfrm>
          <a:prstGeom prst="rect">
            <a:avLst/>
          </a:prstGeom>
        </p:spPr>
      </p:pic>
    </p:spTree>
    <p:extLst>
      <p:ext uri="{BB962C8B-B14F-4D97-AF65-F5344CB8AC3E}">
        <p14:creationId xmlns:p14="http://schemas.microsoft.com/office/powerpoint/2010/main" val="3111427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对于具有</a:t>
            </a:r>
            <a:r>
              <a:rPr lang="zh-CN" altLang="en-US" dirty="0">
                <a:solidFill>
                  <a:srgbClr val="FF0000"/>
                </a:solidFill>
              </a:rPr>
              <a:t>线性输出层</a:t>
            </a:r>
            <a:r>
              <a:rPr lang="zh-CN" altLang="en-US" dirty="0"/>
              <a:t>和至少一个使用“挤压”性质的激活函数的</a:t>
            </a:r>
            <a:r>
              <a:rPr lang="zh-CN" altLang="en-US" dirty="0">
                <a:solidFill>
                  <a:srgbClr val="FF0000"/>
                </a:solidFill>
              </a:rPr>
              <a:t>隐藏层</a:t>
            </a:r>
            <a:r>
              <a:rPr lang="zh-CN" altLang="en-US" dirty="0"/>
              <a:t>组成的前馈神经网络，只要其隐藏层神经元的数量足够，它可以以</a:t>
            </a:r>
            <a:r>
              <a:rPr lang="zh-CN" altLang="en-US" dirty="0">
                <a:solidFill>
                  <a:srgbClr val="FF0000"/>
                </a:solidFill>
              </a:rPr>
              <a:t>任意精度</a:t>
            </a:r>
            <a:r>
              <a:rPr lang="zh-CN" altLang="en-US" dirty="0"/>
              <a:t>来近似任何从一个定义在</a:t>
            </a:r>
            <a:r>
              <a:rPr lang="zh-CN" altLang="en-US" dirty="0">
                <a:solidFill>
                  <a:srgbClr val="FF0000"/>
                </a:solidFill>
              </a:rPr>
              <a:t>实数空间</a:t>
            </a:r>
            <a:r>
              <a:rPr lang="zh-CN" altLang="en-US" dirty="0"/>
              <a:t>中的</a:t>
            </a:r>
            <a:r>
              <a:rPr lang="zh-CN" altLang="en-US" dirty="0">
                <a:solidFill>
                  <a:srgbClr val="FF0000"/>
                </a:solidFill>
              </a:rPr>
              <a:t>有界闭集函数</a:t>
            </a:r>
            <a:r>
              <a:rPr lang="zh-CN" altLang="en-US" dirty="0"/>
              <a:t>。</a:t>
            </a:r>
            <a:endParaRPr lang="en-US" altLang="zh-CN" dirty="0"/>
          </a:p>
          <a:p>
            <a:endParaRPr lang="en-US" altLang="zh-CN" dirty="0"/>
          </a:p>
          <a:p>
            <a:endParaRPr lang="zh-CN" altLang="en-US" dirty="0"/>
          </a:p>
        </p:txBody>
      </p:sp>
      <p:sp>
        <p:nvSpPr>
          <p:cNvPr id="4" name="矩形 3"/>
          <p:cNvSpPr/>
          <p:nvPr/>
        </p:nvSpPr>
        <p:spPr>
          <a:xfrm>
            <a:off x="1248013" y="4267200"/>
            <a:ext cx="664797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sz="2800" dirty="0"/>
              <a:t>一个两层的神经网络可以模拟任何函数。</a:t>
            </a:r>
          </a:p>
        </p:txBody>
      </p:sp>
    </p:spTree>
    <p:extLst>
      <p:ext uri="{BB962C8B-B14F-4D97-AF65-F5344CB8AC3E}">
        <p14:creationId xmlns:p14="http://schemas.microsoft.com/office/powerpoint/2010/main" val="2978931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模型</a:t>
                </a:r>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pt-BR"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1</m:t>
                    </m:r>
                    <m:d>
                      <m:dPr>
                        <m:ctrlPr>
                          <a:rPr lang="pt-BR" altLang="zh-CN" i="1">
                            <a:latin typeface="Cambria Math" panose="02040503050406030204" pitchFamily="18" charset="0"/>
                            <a:ea typeface="Cambria Math" panose="02040503050406030204" pitchFamily="18" charset="0"/>
                          </a:rPr>
                        </m:ctrlPr>
                      </m:dPr>
                      <m:e>
                        <m:r>
                          <a:rPr lang="pt-BR"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oMath>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r>
                  <a:rPr lang="zh-CN" altLang="en-US" dirty="0">
                    <a:latin typeface="Cambria Math" panose="02040503050406030204" pitchFamily="18" charset="0"/>
                  </a:rPr>
                  <a:t>学习准则</a:t>
                </a:r>
                <a:endParaRPr lang="en-US" altLang="zh-CN" dirty="0">
                  <a:latin typeface="Cambria Math" panose="02040503050406030204" pitchFamily="18" charset="0"/>
                </a:endParaRPr>
              </a:p>
              <a:p>
                <a:pPr lvl="1"/>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L</m:t>
                    </m:r>
                    <m:r>
                      <a:rPr lang="en-US" altLang="zh-CN" b="0" i="1" dirty="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lvl="1"/>
                <a:endParaRPr lang="en-US" altLang="zh-CN" dirty="0"/>
              </a:p>
              <a:p>
                <a:r>
                  <a:rPr lang="zh-CN" altLang="en-US" dirty="0"/>
                  <a:t>优化</a:t>
                </a:r>
                <a:endParaRPr lang="en-US" altLang="zh-CN" dirty="0"/>
              </a:p>
              <a:p>
                <a:pPr lvl="1"/>
                <a:r>
                  <a:rPr lang="zh-CN" altLang="en-US" dirty="0"/>
                  <a:t>梯度下降</a:t>
                </a:r>
                <a:endParaRPr lang="en-US" altLang="zh-CN" dirty="0"/>
              </a:p>
              <a:p>
                <a:pPr marL="205978"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i="1">
                                  <a:latin typeface="Cambria Math" panose="02040503050406030204" pitchFamily="18" charset="0"/>
                                  <a:ea typeface="Cambria Math" panose="02040503050406030204" pitchFamily="18" charset="0"/>
                                </a:rPr>
                                <m:t>5</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5</m:t>
                              </m:r>
                            </m:sup>
                          </m:sSup>
                        </m:den>
                      </m:f>
                    </m:oMath>
                  </m:oMathPara>
                </a14:m>
                <a:endParaRPr lang="en-US" altLang="zh-CN" i="1" dirty="0">
                  <a:latin typeface="Cambria Math" panose="02040503050406030204" pitchFamily="18" charset="0"/>
                </a:endParaRPr>
              </a:p>
              <a:p>
                <a:pPr marL="205978"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
        <p:nvSpPr>
          <p:cNvPr id="4" name="矩形 3"/>
          <p:cNvSpPr/>
          <p:nvPr/>
        </p:nvSpPr>
        <p:spPr>
          <a:xfrm>
            <a:off x="4038600" y="4114800"/>
            <a:ext cx="4493538" cy="523220"/>
          </a:xfrm>
          <a:prstGeom prst="rect">
            <a:avLst/>
          </a:prstGeom>
        </p:spPr>
        <p:txBody>
          <a:bodyPr wrap="none">
            <a:spAutoFit/>
          </a:bodyPr>
          <a:lstStyle/>
          <a:p>
            <a:r>
              <a:rPr lang="zh-CN" altLang="en-US" sz="2800" dirty="0">
                <a:solidFill>
                  <a:srgbClr val="FF0000"/>
                </a:solidFill>
              </a:rPr>
              <a:t>链式法则，可以自动计算！</a:t>
            </a:r>
            <a:endParaRPr lang="en-US" altLang="zh-CN" sz="2800" dirty="0">
              <a:solidFill>
                <a:srgbClr val="FF0000"/>
              </a:solidFill>
            </a:endParaRPr>
          </a:p>
        </p:txBody>
      </p:sp>
    </p:spTree>
    <p:extLst>
      <p:ext uri="{BB962C8B-B14F-4D97-AF65-F5344CB8AC3E}">
        <p14:creationId xmlns:p14="http://schemas.microsoft.com/office/powerpoint/2010/main" val="415259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计算图与自动微分</a:t>
            </a:r>
          </a:p>
        </p:txBody>
      </p:sp>
      <p:sp>
        <p:nvSpPr>
          <p:cNvPr id="3" name="内容占位符 2"/>
          <p:cNvSpPr>
            <a:spLocks noGrp="1"/>
          </p:cNvSpPr>
          <p:nvPr>
            <p:ph sz="quarter" idx="1"/>
          </p:nvPr>
        </p:nvSpPr>
        <p:spPr/>
        <p:txBody>
          <a:bodyPr/>
          <a:lstStyle/>
          <a:p>
            <a:r>
              <a:rPr lang="zh-CN" altLang="en-US" dirty="0"/>
              <a:t>复合函数</a:t>
            </a:r>
            <a:r>
              <a:rPr lang="en-US" altLang="zh-CN" dirty="0"/>
              <a:t>f(</a:t>
            </a:r>
            <a:r>
              <a:rPr lang="en-US" altLang="zh-CN" dirty="0" err="1"/>
              <a:t>x;w,b</a:t>
            </a:r>
            <a:r>
              <a:rPr lang="en-US" altLang="zh-CN" dirty="0"/>
              <a:t>) = </a:t>
            </a:r>
            <a:r>
              <a:rPr lang="el-GR" altLang="zh-CN" dirty="0"/>
              <a:t>σ(</a:t>
            </a:r>
            <a:r>
              <a:rPr lang="en-US" altLang="zh-CN" dirty="0" err="1"/>
              <a:t>wx</a:t>
            </a:r>
            <a:r>
              <a:rPr lang="en-US" altLang="zh-CN" dirty="0"/>
              <a:t> + b)</a:t>
            </a:r>
            <a:r>
              <a:rPr lang="zh-CN" altLang="en-US" dirty="0"/>
              <a:t>的计算图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链式法则</a:t>
            </a:r>
            <a:endParaRPr lang="en-US" altLang="zh-CN" dirty="0"/>
          </a:p>
          <a:p>
            <a:endParaRPr lang="zh-CN" altLang="en-US" dirty="0"/>
          </a:p>
        </p:txBody>
      </p:sp>
      <p:sp>
        <p:nvSpPr>
          <p:cNvPr id="6" name="文本框 5"/>
          <p:cNvSpPr txBox="1"/>
          <p:nvPr/>
        </p:nvSpPr>
        <p:spPr>
          <a:xfrm>
            <a:off x="795929" y="5298844"/>
            <a:ext cx="7366119" cy="523220"/>
          </a:xfrm>
          <a:prstGeom prst="rect">
            <a:avLst/>
          </a:prstGeom>
          <a:noFill/>
        </p:spPr>
        <p:txBody>
          <a:bodyPr wrap="none" rtlCol="0">
            <a:spAutoFit/>
          </a:bodyPr>
          <a:lstStyle/>
          <a:p>
            <a:r>
              <a:rPr lang="zh-CN" altLang="en-US" sz="2800" dirty="0">
                <a:solidFill>
                  <a:srgbClr val="FF0000"/>
                </a:solidFill>
              </a:rPr>
              <a:t>反向传播算法只是自动微分的一种特殊形式。</a:t>
            </a:r>
          </a:p>
        </p:txBody>
      </p:sp>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96429"/>
            <a:ext cx="8249025" cy="1991651"/>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4114800"/>
            <a:ext cx="5723648" cy="738274"/>
          </a:xfrm>
          <a:prstGeom prst="rect">
            <a:avLst/>
          </a:prstGeom>
        </p:spPr>
      </p:pic>
    </p:spTree>
    <p:extLst>
      <p:ext uri="{BB962C8B-B14F-4D97-AF65-F5344CB8AC3E}">
        <p14:creationId xmlns:p14="http://schemas.microsoft.com/office/powerpoint/2010/main" val="3740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TensorFlow</a:t>
            </a:r>
            <a:r>
              <a:rPr lang="zh-CN" altLang="en-US" dirty="0"/>
              <a:t>中的计算图示例</a:t>
            </a:r>
            <a:endParaRPr lang="en-US" dirty="0"/>
          </a:p>
        </p:txBody>
      </p:sp>
      <p:sp>
        <p:nvSpPr>
          <p:cNvPr id="3" name="Content Placeholder 2"/>
          <p:cNvSpPr>
            <a:spLocks noGrp="1"/>
          </p:cNvSpPr>
          <p:nvPr>
            <p:ph sz="quarter" idx="1"/>
          </p:nvPr>
        </p:nvSpPr>
        <p:spPr/>
        <p:txBody>
          <a:bodyPr/>
          <a:lstStyle/>
          <a:p>
            <a:r>
              <a:rPr lang="zh-CN" altLang="en-US" dirty="0"/>
              <a:t>计算图是一个用来描述数学计算的有向图</a:t>
            </a:r>
            <a:r>
              <a:rPr lang="en-US" altLang="zh-CN" dirty="0"/>
              <a:t>(</a:t>
            </a:r>
            <a:r>
              <a:rPr lang="zh-CN" altLang="en-US" dirty="0"/>
              <a:t>有向无环图</a:t>
            </a:r>
            <a:r>
              <a:rPr lang="en-US" altLang="zh-CN" dirty="0"/>
              <a:t>)</a:t>
            </a:r>
          </a:p>
          <a:p>
            <a:r>
              <a:rPr lang="zh-CN" altLang="en-US" dirty="0"/>
              <a:t>节点代表操作</a:t>
            </a:r>
            <a:r>
              <a:rPr lang="en-US" altLang="zh-CN" dirty="0"/>
              <a:t>(Operation)</a:t>
            </a:r>
          </a:p>
          <a:p>
            <a:r>
              <a:rPr lang="zh-CN" altLang="en-US" dirty="0"/>
              <a:t>边代表</a:t>
            </a:r>
            <a:r>
              <a:rPr lang="en-US" altLang="zh-CN" dirty="0"/>
              <a:t>Tensor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86044"/>
            <a:ext cx="2895600" cy="5147732"/>
          </a:xfrm>
          <a:prstGeom prst="rect">
            <a:avLst/>
          </a:prstGeom>
        </p:spPr>
      </p:pic>
    </p:spTree>
    <p:extLst>
      <p:ext uri="{BB962C8B-B14F-4D97-AF65-F5344CB8AC3E}">
        <p14:creationId xmlns:p14="http://schemas.microsoft.com/office/powerpoint/2010/main" val="4085169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3732350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2905086860"/>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a:t>规则</a:t>
            </a:r>
          </a:p>
        </p:txBody>
      </p:sp>
    </p:spTree>
    <p:extLst>
      <p:ext uri="{BB962C8B-B14F-4D97-AF65-F5344CB8AC3E}">
        <p14:creationId xmlns:p14="http://schemas.microsoft.com/office/powerpoint/2010/main" val="7612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extLst>
              <p:ext uri="{D42A27DB-BD31-4B8C-83A1-F6EECF244321}">
                <p14:modId xmlns:p14="http://schemas.microsoft.com/office/powerpoint/2010/main" val="3847785398"/>
              </p:ext>
            </p:extLst>
          </p:nvPr>
        </p:nvGraphicFramePr>
        <p:xfrm>
          <a:off x="901148" y="545557"/>
          <a:ext cx="6511705" cy="35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152400" y="3276600"/>
            <a:ext cx="4621778" cy="52322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1148" y="3832950"/>
            <a:ext cx="6868678" cy="24326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3022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sp>
        <p:nvSpPr>
          <p:cNvPr id="5" name="内容占位符 4"/>
          <p:cNvSpPr>
            <a:spLocks noGrp="1"/>
          </p:cNvSpPr>
          <p:nvPr>
            <p:ph sz="quarter" idx="1"/>
          </p:nvPr>
        </p:nvSpPr>
        <p:spPr/>
        <p:txBody>
          <a:bodyPr/>
          <a:lstStyle/>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keras.models</a:t>
            </a:r>
            <a:r>
              <a:rPr lang="en-US" altLang="zh-CN" sz="1600" dirty="0">
                <a:latin typeface="Arial" panose="020B0604020202020204" pitchFamily="34" charset="0"/>
              </a:rPr>
              <a:t> import Sequential</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keras.layers</a:t>
            </a:r>
            <a:r>
              <a:rPr lang="en-US" altLang="zh-CN" sz="1600" dirty="0">
                <a:latin typeface="Arial" panose="020B0604020202020204" pitchFamily="34" charset="0"/>
              </a:rPr>
              <a:t> import Dense, Activation</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keras.optimizers</a:t>
            </a:r>
            <a:r>
              <a:rPr lang="en-US" altLang="zh-CN" sz="1600" dirty="0">
                <a:latin typeface="Arial" panose="020B0604020202020204" pitchFamily="34" charset="0"/>
              </a:rPr>
              <a:t> import SGD</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model = Sequential()</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=64, </a:t>
            </a:r>
            <a:r>
              <a:rPr lang="en-US" altLang="zh-CN" sz="1600" dirty="0" err="1">
                <a:latin typeface="Arial" panose="020B0604020202020204" pitchFamily="34" charset="0"/>
              </a:rPr>
              <a:t>input_dim</a:t>
            </a:r>
            <a:r>
              <a:rPr lang="en-US" altLang="zh-CN" sz="1600" dirty="0">
                <a:latin typeface="Arial" panose="020B0604020202020204" pitchFamily="34" charset="0"/>
              </a:rPr>
              <a:t>=100))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a:t>
            </a:r>
            <a:r>
              <a:rPr lang="en-US" altLang="zh-CN" sz="1600" dirty="0" err="1">
                <a:latin typeface="Arial" panose="020B0604020202020204" pitchFamily="34" charset="0"/>
              </a:rPr>
              <a:t>relu</a:t>
            </a:r>
            <a:r>
              <a:rPr lang="en-US" altLang="zh-CN" sz="1600" dirty="0">
                <a:latin typeface="Arial" panose="020B0604020202020204" pitchFamily="34" charset="0"/>
              </a:rPr>
              <a:t>"))</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=10))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(Activation("softmax"))</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model.compile</a:t>
            </a:r>
            <a:r>
              <a:rPr lang="en-US" altLang="zh-CN" sz="1600" dirty="0">
                <a:latin typeface="Arial" panose="020B0604020202020204" pitchFamily="34" charset="0"/>
              </a:rPr>
              <a:t>(loss='</a:t>
            </a:r>
            <a:r>
              <a:rPr lang="en-US" altLang="zh-CN" sz="1600" dirty="0" err="1">
                <a:latin typeface="Arial" panose="020B0604020202020204" pitchFamily="34" charset="0"/>
              </a:rPr>
              <a:t>categorical_crossentropy</a:t>
            </a:r>
            <a:r>
              <a:rPr lang="en-US" altLang="zh-CN" sz="1600" dirty="0">
                <a:latin typeface="Arial" panose="020B0604020202020204" pitchFamily="34" charset="0"/>
              </a:rPr>
              <a:t>', </a:t>
            </a:r>
          </a:p>
          <a:p>
            <a:pPr marL="0" indent="0">
              <a:buNone/>
            </a:pPr>
            <a:r>
              <a:rPr lang="en-US" altLang="zh-CN" sz="1600" dirty="0">
                <a:latin typeface="Arial" panose="020B0604020202020204" pitchFamily="34" charset="0"/>
              </a:rPr>
              <a:t>   optimizer='</a:t>
            </a:r>
            <a:r>
              <a:rPr lang="en-US" altLang="zh-CN" sz="1600" dirty="0" err="1">
                <a:latin typeface="Arial" panose="020B0604020202020204" pitchFamily="34" charset="0"/>
              </a:rPr>
              <a:t>sgd</a:t>
            </a:r>
            <a:r>
              <a:rPr lang="en-US" altLang="zh-CN" sz="1600" dirty="0">
                <a:latin typeface="Arial" panose="020B0604020202020204" pitchFamily="34" charset="0"/>
              </a:rPr>
              <a:t>', metrics=['accuracy'])</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model.fit</a:t>
            </a:r>
            <a:r>
              <a:rPr lang="en-US" altLang="zh-CN" sz="1600" dirty="0">
                <a:latin typeface="Arial" panose="020B0604020202020204" pitchFamily="34" charset="0"/>
              </a:rPr>
              <a:t>(</a:t>
            </a:r>
            <a:r>
              <a:rPr lang="en-US" altLang="zh-CN" sz="1600" dirty="0" err="1">
                <a:latin typeface="Arial" panose="020B0604020202020204" pitchFamily="34" charset="0"/>
              </a:rPr>
              <a:t>X_train</a:t>
            </a:r>
            <a:r>
              <a:rPr lang="en-US" altLang="zh-CN" sz="1600" dirty="0">
                <a:latin typeface="Arial" panose="020B0604020202020204" pitchFamily="34" charset="0"/>
              </a:rPr>
              <a:t>, </a:t>
            </a:r>
            <a:r>
              <a:rPr lang="en-US" altLang="zh-CN" sz="1600" dirty="0" err="1">
                <a:latin typeface="Arial" panose="020B0604020202020204" pitchFamily="34" charset="0"/>
              </a:rPr>
              <a:t>Y_train</a:t>
            </a:r>
            <a:r>
              <a:rPr lang="en-US" altLang="zh-CN" sz="1600" dirty="0">
                <a:latin typeface="Arial" panose="020B0604020202020204" pitchFamily="34" charset="0"/>
              </a:rPr>
              <a:t>, </a:t>
            </a:r>
            <a:r>
              <a:rPr lang="en-US" altLang="zh-CN" sz="1600" dirty="0" err="1">
                <a:latin typeface="Arial" panose="020B0604020202020204" pitchFamily="34" charset="0"/>
              </a:rPr>
              <a:t>nb_epoch</a:t>
            </a:r>
            <a:r>
              <a:rPr lang="en-US" altLang="zh-CN" sz="1600" dirty="0">
                <a:latin typeface="Arial" panose="020B0604020202020204" pitchFamily="34" charset="0"/>
              </a:rPr>
              <a:t>=5, </a:t>
            </a:r>
            <a:r>
              <a:rPr lang="en-US" altLang="zh-CN" sz="1600" dirty="0" err="1">
                <a:latin typeface="Arial" panose="020B0604020202020204" pitchFamily="34" charset="0"/>
              </a:rPr>
              <a:t>batch_size</a:t>
            </a:r>
            <a:r>
              <a:rPr lang="en-US" altLang="zh-CN" sz="1600" dirty="0">
                <a:latin typeface="Arial" panose="020B0604020202020204" pitchFamily="34" charset="0"/>
              </a:rPr>
              <a:t>=32)</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loss = </a:t>
            </a:r>
            <a:r>
              <a:rPr lang="en-US" altLang="zh-CN" sz="1600" dirty="0" err="1">
                <a:latin typeface="Arial" panose="020B0604020202020204" pitchFamily="34" charset="0"/>
              </a:rPr>
              <a:t>model.evaluate</a:t>
            </a:r>
            <a:r>
              <a:rPr lang="en-US" altLang="zh-CN" sz="1600" dirty="0">
                <a:latin typeface="Arial" panose="020B0604020202020204" pitchFamily="34" charset="0"/>
              </a:rPr>
              <a:t>(</a:t>
            </a:r>
            <a:r>
              <a:rPr lang="en-US" altLang="zh-CN" sz="1600" dirty="0" err="1">
                <a:latin typeface="Arial" panose="020B0604020202020204" pitchFamily="34" charset="0"/>
              </a:rPr>
              <a:t>X_test</a:t>
            </a:r>
            <a:r>
              <a:rPr lang="en-US" altLang="zh-CN" sz="1600" dirty="0">
                <a:latin typeface="Arial" panose="020B0604020202020204" pitchFamily="34" charset="0"/>
              </a:rPr>
              <a:t>, </a:t>
            </a:r>
            <a:r>
              <a:rPr lang="en-US" altLang="zh-CN" sz="1600" dirty="0" err="1">
                <a:latin typeface="Arial" panose="020B0604020202020204" pitchFamily="34" charset="0"/>
              </a:rPr>
              <a:t>Y_test</a:t>
            </a:r>
            <a:r>
              <a:rPr lang="en-US" altLang="zh-CN" sz="1600" dirty="0">
                <a:latin typeface="Arial" panose="020B0604020202020204" pitchFamily="34" charset="0"/>
              </a:rPr>
              <a:t>, </a:t>
            </a:r>
            <a:r>
              <a:rPr lang="en-US" altLang="zh-CN" sz="1600" dirty="0" err="1">
                <a:latin typeface="Arial" panose="020B0604020202020204" pitchFamily="34" charset="0"/>
              </a:rPr>
              <a:t>batch_size</a:t>
            </a:r>
            <a:r>
              <a:rPr lang="en-US" altLang="zh-CN" sz="1600" dirty="0">
                <a:latin typeface="Arial" panose="020B0604020202020204" pitchFamily="34" charset="0"/>
              </a:rPr>
              <a:t>=32)</a:t>
            </a:r>
            <a:endParaRPr lang="zh-CN" altLang="en-US" sz="1600" dirty="0">
              <a:latin typeface="Arial" panose="020B0604020202020204" pitchFamily="34" charset="0"/>
            </a:endParaRPr>
          </a:p>
        </p:txBody>
      </p:sp>
    </p:spTree>
    <p:extLst>
      <p:ext uri="{BB962C8B-B14F-4D97-AF65-F5344CB8AC3E}">
        <p14:creationId xmlns:p14="http://schemas.microsoft.com/office/powerpoint/2010/main" val="3563816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实现非常简单！</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1295400"/>
            <a:ext cx="7010400" cy="4915473"/>
          </a:xfrm>
          <a:prstGeom prst="rect">
            <a:avLst/>
          </a:prstGeom>
        </p:spPr>
      </p:pic>
    </p:spTree>
    <p:extLst>
      <p:ext uri="{BB962C8B-B14F-4D97-AF65-F5344CB8AC3E}">
        <p14:creationId xmlns:p14="http://schemas.microsoft.com/office/powerpoint/2010/main" val="392592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en-US" altLang="zh-CN" dirty="0"/>
              <a:t>y = </a:t>
            </a:r>
            <a:r>
              <a:rPr lang="el-GR" altLang="zh-CN" dirty="0"/>
              <a:t>σ(</a:t>
            </a:r>
            <a:r>
              <a:rPr lang="en-US" altLang="zh-CN" dirty="0"/>
              <a:t>w 2 </a:t>
            </a:r>
            <a:r>
              <a:rPr lang="el-GR" altLang="zh-CN" dirty="0"/>
              <a:t>σ(</a:t>
            </a:r>
            <a:r>
              <a:rPr lang="en-US" altLang="zh-CN" dirty="0"/>
              <a:t>w 1 x))</a:t>
            </a:r>
            <a:r>
              <a:rPr lang="zh-CN" altLang="en-US" dirty="0"/>
              <a:t>的损失函数</a:t>
            </a:r>
            <a:endParaRPr lang="en-US" altLang="zh-CN" dirty="0"/>
          </a:p>
          <a:p>
            <a:endParaRPr lang="en-US" altLang="zh-CN" dirty="0"/>
          </a:p>
          <a:p>
            <a:endParaRPr lang="en-US" altLang="zh-CN" dirty="0"/>
          </a:p>
          <a:p>
            <a:endParaRPr lang="en-US" altLang="zh-CN" dirty="0"/>
          </a:p>
          <a:p>
            <a:endParaRPr lang="en-US" altLang="zh-CN" dirty="0"/>
          </a:p>
          <a:p>
            <a:r>
              <a:rPr lang="zh-CN" altLang="en-US" dirty="0"/>
              <a:t>梯度消失问题</a:t>
            </a:r>
            <a:endParaRPr lang="en-US" altLang="zh-CN" dirty="0"/>
          </a:p>
          <a:p>
            <a:pPr lvl="1"/>
            <a:r>
              <a:rPr lang="zh-CN" altLang="en-US" dirty="0"/>
              <a:t>在每一层都要乘以该层的激活函数的导数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371600"/>
            <a:ext cx="3200400" cy="248370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19600"/>
            <a:ext cx="3506134" cy="1605695"/>
          </a:xfrm>
          <a:prstGeom prst="rect">
            <a:avLst/>
          </a:prstGeom>
        </p:spPr>
      </p:pic>
    </p:spTree>
    <p:extLst>
      <p:ext uri="{BB962C8B-B14F-4D97-AF65-F5344CB8AC3E}">
        <p14:creationId xmlns:p14="http://schemas.microsoft.com/office/powerpoint/2010/main" val="1684022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5" y="3276600"/>
            <a:ext cx="5747807" cy="3069852"/>
          </a:xfrm>
          <a:prstGeom prst="rect">
            <a:avLst/>
          </a:prstGeom>
        </p:spPr>
      </p:pic>
      <p:sp>
        <p:nvSpPr>
          <p:cNvPr id="2" name="标题 1"/>
          <p:cNvSpPr>
            <a:spLocks noGrp="1"/>
          </p:cNvSpPr>
          <p:nvPr>
            <p:ph type="title"/>
          </p:nvPr>
        </p:nvSpPr>
        <p:spPr/>
        <p:txBody>
          <a:bodyPr/>
          <a:lstStyle/>
          <a:p>
            <a:r>
              <a:rPr lang="zh-CN" altLang="en-US" dirty="0"/>
              <a:t>激活函数</a:t>
            </a:r>
          </a:p>
        </p:txBody>
      </p:sp>
      <p:sp>
        <p:nvSpPr>
          <p:cNvPr id="4" name="矩形 3"/>
          <p:cNvSpPr/>
          <p:nvPr/>
        </p:nvSpPr>
        <p:spPr>
          <a:xfrm>
            <a:off x="457200" y="4648200"/>
            <a:ext cx="6191087" cy="56566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dirty="0"/>
          </a:p>
        </p:txBody>
      </p:sp>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76200"/>
            <a:ext cx="4191000" cy="3377364"/>
          </a:xfrm>
          <a:prstGeom prst="rect">
            <a:avLst/>
          </a:prstGeom>
        </p:spPr>
      </p:pic>
      <p:sp>
        <p:nvSpPr>
          <p:cNvPr id="6" name="文本框 5"/>
          <p:cNvSpPr txBox="1"/>
          <p:nvPr/>
        </p:nvSpPr>
        <p:spPr>
          <a:xfrm>
            <a:off x="2209800" y="1575724"/>
            <a:ext cx="2723823" cy="369332"/>
          </a:xfrm>
          <a:prstGeom prst="rect">
            <a:avLst/>
          </a:prstGeom>
          <a:noFill/>
        </p:spPr>
        <p:txBody>
          <a:bodyPr wrap="none" rtlCol="0">
            <a:spAutoFit/>
          </a:bodyPr>
          <a:lstStyle/>
          <a:p>
            <a:r>
              <a:rPr lang="zh-CN" altLang="en-US" dirty="0">
                <a:solidFill>
                  <a:srgbClr val="FF0000"/>
                </a:solidFill>
              </a:rPr>
              <a:t>有效减轻梯度消失问题！</a:t>
            </a:r>
          </a:p>
        </p:txBody>
      </p:sp>
    </p:spTree>
    <p:extLst>
      <p:ext uri="{BB962C8B-B14F-4D97-AF65-F5344CB8AC3E}">
        <p14:creationId xmlns:p14="http://schemas.microsoft.com/office/powerpoint/2010/main" val="479901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卷积神经网络</a:t>
            </a:r>
          </a:p>
        </p:txBody>
      </p:sp>
    </p:spTree>
    <p:extLst>
      <p:ext uri="{BB962C8B-B14F-4D97-AF65-F5344CB8AC3E}">
        <p14:creationId xmlns:p14="http://schemas.microsoft.com/office/powerpoint/2010/main" val="449899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卷积神经网络</a:t>
            </a:r>
            <a:endParaRPr lang="zh-CN" altLang="en-US" dirty="0"/>
          </a:p>
        </p:txBody>
      </p:sp>
      <p:sp>
        <p:nvSpPr>
          <p:cNvPr id="3" name="内容占位符 2"/>
          <p:cNvSpPr>
            <a:spLocks noGrp="1"/>
          </p:cNvSpPr>
          <p:nvPr>
            <p:ph sz="quarter" idx="1"/>
          </p:nvPr>
        </p:nvSpPr>
        <p:spPr/>
        <p:txBody>
          <a:bodyPr/>
          <a:lstStyle/>
          <a:p>
            <a:r>
              <a:rPr lang="zh-CN" altLang="en-US" dirty="0"/>
              <a:t>全连接网络</a:t>
            </a:r>
            <a:endParaRPr lang="en-US" altLang="zh-CN" dirty="0"/>
          </a:p>
          <a:p>
            <a:pPr lvl="1"/>
            <a:r>
              <a:rPr lang="zh-CN" altLang="en-US" dirty="0"/>
              <a:t>权重矩阵的参数非常多</a:t>
            </a:r>
            <a:endParaRPr lang="en-US" altLang="zh-CN" dirty="0"/>
          </a:p>
          <a:p>
            <a:r>
              <a:rPr lang="zh-CN" altLang="en-US" dirty="0"/>
              <a:t>卷积神经网络</a:t>
            </a:r>
            <a:endParaRPr lang="en-US" altLang="zh-CN" dirty="0"/>
          </a:p>
          <a:p>
            <a:pPr lvl="1"/>
            <a:r>
              <a:rPr lang="zh-CN" altLang="en-US" dirty="0"/>
              <a:t>生物学上感受野</a:t>
            </a:r>
            <a:endParaRPr lang="en-US" altLang="zh-CN" dirty="0"/>
          </a:p>
          <a:p>
            <a:pPr lvl="1"/>
            <a:endParaRPr lang="en-US" altLang="zh-CN" dirty="0"/>
          </a:p>
          <a:p>
            <a:r>
              <a:rPr lang="zh-CN" altLang="en-US" dirty="0"/>
              <a:t>卷积神经网络有三个结构上的特性：</a:t>
            </a:r>
          </a:p>
          <a:p>
            <a:pPr lvl="1"/>
            <a:r>
              <a:rPr lang="zh-CN" altLang="en-US" dirty="0"/>
              <a:t>局部连接</a:t>
            </a:r>
          </a:p>
          <a:p>
            <a:pPr lvl="1"/>
            <a:r>
              <a:rPr lang="zh-CN" altLang="en-US" dirty="0"/>
              <a:t>权重共享</a:t>
            </a:r>
          </a:p>
        </p:txBody>
      </p:sp>
    </p:spTree>
    <p:extLst>
      <p:ext uri="{BB962C8B-B14F-4D97-AF65-F5344CB8AC3E}">
        <p14:creationId xmlns:p14="http://schemas.microsoft.com/office/powerpoint/2010/main" val="4278599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a:t>
            </a:r>
          </a:p>
        </p:txBody>
      </p:sp>
      <p:sp>
        <p:nvSpPr>
          <p:cNvPr id="3" name="内容占位符 2"/>
          <p:cNvSpPr>
            <a:spLocks noGrp="1"/>
          </p:cNvSpPr>
          <p:nvPr>
            <p:ph sz="quarter" idx="1"/>
          </p:nvPr>
        </p:nvSpPr>
        <p:spPr/>
        <p:txBody>
          <a:bodyPr/>
          <a:lstStyle/>
          <a:p>
            <a:r>
              <a:rPr lang="zh-CN" altLang="en-US" sz="2400" dirty="0"/>
              <a:t>卷积经常用在信号处理中，用于计算信号的延迟累积。</a:t>
            </a:r>
            <a:endParaRPr lang="en-US" altLang="zh-CN" sz="2400" dirty="0"/>
          </a:p>
          <a:p>
            <a:r>
              <a:rPr lang="zh-CN" altLang="en-US" sz="2400" dirty="0"/>
              <a:t>假设一个</a:t>
            </a:r>
            <a:r>
              <a:rPr lang="zh-CN" altLang="en-US" sz="2400" dirty="0">
                <a:solidFill>
                  <a:srgbClr val="FF0000"/>
                </a:solidFill>
              </a:rPr>
              <a:t>信号发生器</a:t>
            </a:r>
            <a:r>
              <a:rPr lang="zh-CN" altLang="en-US" sz="2400" dirty="0"/>
              <a:t>每个时刻</a:t>
            </a:r>
            <a:r>
              <a:rPr lang="en-US" altLang="zh-CN" sz="2400" dirty="0"/>
              <a:t>t</a:t>
            </a:r>
            <a:r>
              <a:rPr lang="zh-CN" altLang="en-US" sz="2400" dirty="0"/>
              <a:t>产生一个信号</a:t>
            </a:r>
            <a:r>
              <a:rPr lang="en-US" altLang="zh-CN" sz="2400" dirty="0" err="1"/>
              <a:t>x</a:t>
            </a:r>
            <a:r>
              <a:rPr lang="en-US" altLang="zh-CN" sz="2400" baseline="-25000" dirty="0" err="1"/>
              <a:t>t</a:t>
            </a:r>
            <a:r>
              <a:rPr lang="en-US" altLang="zh-CN" sz="2400" dirty="0"/>
              <a:t> </a:t>
            </a:r>
            <a:r>
              <a:rPr lang="zh-CN" altLang="en-US" sz="2400" dirty="0"/>
              <a:t>，其信息的衰减率为</a:t>
            </a:r>
            <a:r>
              <a:rPr lang="en-US" altLang="zh-CN" sz="2400" dirty="0" err="1"/>
              <a:t>w</a:t>
            </a:r>
            <a:r>
              <a:rPr lang="en-US" altLang="zh-CN" sz="2400" baseline="-25000" dirty="0" err="1"/>
              <a:t>k</a:t>
            </a:r>
            <a:r>
              <a:rPr lang="en-US" altLang="zh-CN" sz="2400" dirty="0"/>
              <a:t> </a:t>
            </a:r>
            <a:r>
              <a:rPr lang="zh-CN" altLang="en-US" sz="2400" dirty="0"/>
              <a:t>，即在</a:t>
            </a:r>
            <a:r>
              <a:rPr lang="en-US" altLang="zh-CN" sz="2400" dirty="0"/>
              <a:t>k−1</a:t>
            </a:r>
            <a:r>
              <a:rPr lang="zh-CN" altLang="en-US" sz="2400" dirty="0"/>
              <a:t>个时间步长后，信息为原来的</a:t>
            </a:r>
            <a:r>
              <a:rPr lang="en-US" altLang="zh-CN" sz="2400" dirty="0" err="1"/>
              <a:t>w</a:t>
            </a:r>
            <a:r>
              <a:rPr lang="en-US" altLang="zh-CN" sz="2400" baseline="-25000" dirty="0" err="1"/>
              <a:t>k</a:t>
            </a:r>
            <a:r>
              <a:rPr lang="en-US" altLang="zh-CN" sz="2400" dirty="0"/>
              <a:t> </a:t>
            </a:r>
            <a:r>
              <a:rPr lang="zh-CN" altLang="en-US" sz="2400" dirty="0"/>
              <a:t>倍</a:t>
            </a:r>
            <a:endParaRPr lang="en-US" altLang="zh-CN" sz="2400" dirty="0"/>
          </a:p>
          <a:p>
            <a:pPr lvl="1"/>
            <a:r>
              <a:rPr lang="zh-CN" altLang="en-US" sz="2000" dirty="0"/>
              <a:t>假设</a:t>
            </a:r>
            <a:r>
              <a:rPr lang="en-US" altLang="zh-CN" sz="2000" dirty="0"/>
              <a:t>w</a:t>
            </a:r>
            <a:r>
              <a:rPr lang="en-US" altLang="zh-CN" sz="2000" baseline="-25000" dirty="0"/>
              <a:t>1</a:t>
            </a:r>
            <a:r>
              <a:rPr lang="en-US" altLang="zh-CN" sz="2000" dirty="0"/>
              <a:t> = 1,w</a:t>
            </a:r>
            <a:r>
              <a:rPr lang="en-US" altLang="zh-CN" sz="2000" baseline="-25000" dirty="0"/>
              <a:t>2</a:t>
            </a:r>
            <a:r>
              <a:rPr lang="en-US" altLang="zh-CN" sz="2000" dirty="0"/>
              <a:t> = 1/2,w</a:t>
            </a:r>
            <a:r>
              <a:rPr lang="en-US" altLang="zh-CN" sz="2000" baseline="-25000" dirty="0"/>
              <a:t>3</a:t>
            </a:r>
            <a:r>
              <a:rPr lang="en-US" altLang="zh-CN" sz="2000" dirty="0"/>
              <a:t> = 1/4</a:t>
            </a:r>
          </a:p>
          <a:p>
            <a:r>
              <a:rPr lang="zh-CN" altLang="en-US" sz="2400" dirty="0"/>
              <a:t>时刻</a:t>
            </a:r>
            <a:r>
              <a:rPr lang="en-US" altLang="zh-CN" sz="2400" dirty="0"/>
              <a:t>t</a:t>
            </a:r>
            <a:r>
              <a:rPr lang="zh-CN" altLang="en-US" sz="2400" dirty="0"/>
              <a:t>收到的信号</a:t>
            </a:r>
            <a:r>
              <a:rPr lang="en-US" altLang="zh-CN" sz="2400" dirty="0" err="1"/>
              <a:t>y</a:t>
            </a:r>
            <a:r>
              <a:rPr lang="en-US" altLang="zh-CN" sz="2400" baseline="-25000" dirty="0" err="1"/>
              <a:t>t</a:t>
            </a:r>
            <a:r>
              <a:rPr lang="en-US" altLang="zh-CN" sz="2400" dirty="0"/>
              <a:t> </a:t>
            </a:r>
            <a:r>
              <a:rPr lang="zh-CN" altLang="en-US" sz="2400" dirty="0"/>
              <a:t>为当前时刻产生的信息和以前时刻延迟信息的叠加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57600"/>
            <a:ext cx="4038600" cy="1713797"/>
          </a:xfrm>
          <a:prstGeom prst="rect">
            <a:avLst/>
          </a:prstGeom>
        </p:spPr>
      </p:pic>
      <p:sp>
        <p:nvSpPr>
          <p:cNvPr id="6" name="矩形 5"/>
          <p:cNvSpPr/>
          <p:nvPr/>
        </p:nvSpPr>
        <p:spPr>
          <a:xfrm>
            <a:off x="1905000" y="5849183"/>
            <a:ext cx="4572000" cy="307777"/>
          </a:xfrm>
          <a:prstGeom prst="rect">
            <a:avLst/>
          </a:prstGeom>
        </p:spPr>
        <p:txBody>
          <a:bodyPr>
            <a:spAutoFit/>
          </a:bodyPr>
          <a:lstStyle/>
          <a:p>
            <a:r>
              <a:rPr lang="zh-CN" altLang="en-US" sz="1400" dirty="0">
                <a:solidFill>
                  <a:srgbClr val="FF0000"/>
                </a:solidFill>
              </a:rPr>
              <a:t>滤波器（filter）或卷积核（convolution kernel）</a:t>
            </a:r>
          </a:p>
        </p:txBody>
      </p:sp>
      <p:cxnSp>
        <p:nvCxnSpPr>
          <p:cNvPr id="8" name="直接连接符 7"/>
          <p:cNvCxnSpPr/>
          <p:nvPr/>
        </p:nvCxnSpPr>
        <p:spPr>
          <a:xfrm>
            <a:off x="3352800" y="5105400"/>
            <a:ext cx="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78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一维卷积</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57400"/>
            <a:ext cx="5336780" cy="2711058"/>
          </a:xfrm>
          <a:prstGeom prst="rect">
            <a:avLst/>
          </a:prstGeom>
        </p:spPr>
      </p:pic>
      <p:sp>
        <p:nvSpPr>
          <p:cNvPr id="4" name="矩形 3"/>
          <p:cNvSpPr/>
          <p:nvPr/>
        </p:nvSpPr>
        <p:spPr>
          <a:xfrm>
            <a:off x="3402865" y="5181600"/>
            <a:ext cx="1883849" cy="369332"/>
          </a:xfrm>
          <a:prstGeom prst="rect">
            <a:avLst/>
          </a:prstGeom>
        </p:spPr>
        <p:txBody>
          <a:bodyPr wrap="none">
            <a:spAutoFit/>
          </a:bodyPr>
          <a:lstStyle/>
          <a:p>
            <a:r>
              <a:rPr lang="zh-CN" altLang="en-US" dirty="0"/>
              <a:t>滤波器：[−1,0,1]</a:t>
            </a:r>
          </a:p>
        </p:txBody>
      </p:sp>
    </p:spTree>
    <p:extLst>
      <p:ext uri="{BB962C8B-B14F-4D97-AF65-F5344CB8AC3E}">
        <p14:creationId xmlns:p14="http://schemas.microsoft.com/office/powerpoint/2010/main" val="2455766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两维卷积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03" y="2362200"/>
            <a:ext cx="7316194" cy="2707849"/>
          </a:xfrm>
          <a:prstGeom prst="rect">
            <a:avLst/>
          </a:prstGeom>
        </p:spPr>
      </p:pic>
    </p:spTree>
    <p:extLst>
      <p:ext uri="{BB962C8B-B14F-4D97-AF65-F5344CB8AC3E}">
        <p14:creationId xmlns:p14="http://schemas.microsoft.com/office/powerpoint/2010/main" val="3460865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 Big Picture</a:t>
            </a:r>
            <a:endParaRPr lang="zh-CN" altLang="en-US" dirty="0"/>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631126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二维卷积</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90025" y="3763313"/>
            <a:ext cx="2386456" cy="2301873"/>
          </a:xfr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3820462"/>
            <a:ext cx="1974757" cy="224472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4722" y="1176156"/>
            <a:ext cx="2220969" cy="217564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7400" y="1176156"/>
            <a:ext cx="2085975" cy="2284639"/>
          </a:xfrm>
          <a:prstGeom prst="rect">
            <a:avLst/>
          </a:prstGeom>
        </p:spPr>
      </p:pic>
      <p:sp>
        <p:nvSpPr>
          <p:cNvPr id="9" name="文本框 8"/>
          <p:cNvSpPr txBox="1"/>
          <p:nvPr/>
        </p:nvSpPr>
        <p:spPr>
          <a:xfrm>
            <a:off x="2057400" y="3393981"/>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0" name="文本框 9"/>
          <p:cNvSpPr txBox="1"/>
          <p:nvPr/>
        </p:nvSpPr>
        <p:spPr>
          <a:xfrm>
            <a:off x="4864723" y="3393981"/>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1" name="文本框 10"/>
          <p:cNvSpPr txBox="1"/>
          <p:nvPr/>
        </p:nvSpPr>
        <p:spPr>
          <a:xfrm>
            <a:off x="2057400" y="6023004"/>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2" name="文本框 11"/>
          <p:cNvSpPr txBox="1"/>
          <p:nvPr/>
        </p:nvSpPr>
        <p:spPr>
          <a:xfrm>
            <a:off x="4864723" y="6031468"/>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spTree>
    <p:extLst>
      <p:ext uri="{BB962C8B-B14F-4D97-AF65-F5344CB8AC3E}">
        <p14:creationId xmlns:p14="http://schemas.microsoft.com/office/powerpoint/2010/main" val="2466514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卷积作为特征提取器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5628067" cy="4932405"/>
          </a:xfrm>
          <a:prstGeom prst="rect">
            <a:avLst/>
          </a:prstGeom>
        </p:spPr>
      </p:pic>
    </p:spTree>
    <p:extLst>
      <p:ext uri="{BB962C8B-B14F-4D97-AF65-F5344CB8AC3E}">
        <p14:creationId xmlns:p14="http://schemas.microsoft.com/office/powerpoint/2010/main" val="3119716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用卷积来代替全连接</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4628059" cy="3953848"/>
          </a:xfrm>
          <a:prstGeom prst="rect">
            <a:avLst/>
          </a:prstGeom>
        </p:spPr>
      </p:pic>
      <p:sp>
        <p:nvSpPr>
          <p:cNvPr id="5" name="文本框 4"/>
          <p:cNvSpPr txBox="1"/>
          <p:nvPr/>
        </p:nvSpPr>
        <p:spPr>
          <a:xfrm>
            <a:off x="6477000" y="4419600"/>
            <a:ext cx="1338828" cy="369332"/>
          </a:xfrm>
          <a:prstGeom prst="rect">
            <a:avLst/>
          </a:prstGeom>
          <a:noFill/>
        </p:spPr>
        <p:txBody>
          <a:bodyPr wrap="none" rtlCol="0">
            <a:spAutoFit/>
          </a:bodyPr>
          <a:lstStyle/>
          <a:p>
            <a:r>
              <a:rPr lang="zh-CN" altLang="en-US" dirty="0">
                <a:solidFill>
                  <a:srgbClr val="FF0000"/>
                </a:solidFill>
              </a:rPr>
              <a:t>参数数量？</a:t>
            </a:r>
          </a:p>
        </p:txBody>
      </p:sp>
    </p:spTree>
    <p:extLst>
      <p:ext uri="{BB962C8B-B14F-4D97-AF65-F5344CB8AC3E}">
        <p14:creationId xmlns:p14="http://schemas.microsoft.com/office/powerpoint/2010/main" val="3890551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引入多组滤波器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28800"/>
            <a:ext cx="6983988" cy="3962400"/>
          </a:xfrm>
          <a:prstGeom prst="rect">
            <a:avLst/>
          </a:prstGeom>
        </p:spPr>
      </p:pic>
      <p:sp>
        <p:nvSpPr>
          <p:cNvPr id="4" name="文本框 3"/>
          <p:cNvSpPr txBox="1"/>
          <p:nvPr/>
        </p:nvSpPr>
        <p:spPr>
          <a:xfrm>
            <a:off x="609600" y="1426811"/>
            <a:ext cx="1800493" cy="369332"/>
          </a:xfrm>
          <a:prstGeom prst="rect">
            <a:avLst/>
          </a:prstGeom>
          <a:noFill/>
        </p:spPr>
        <p:txBody>
          <a:bodyPr wrap="none" rtlCol="0">
            <a:spAutoFit/>
          </a:bodyPr>
          <a:lstStyle/>
          <a:p>
            <a:r>
              <a:rPr lang="zh-CN" altLang="en-US" dirty="0"/>
              <a:t>以两维卷积为例</a:t>
            </a:r>
          </a:p>
        </p:txBody>
      </p:sp>
    </p:spTree>
    <p:extLst>
      <p:ext uri="{BB962C8B-B14F-4D97-AF65-F5344CB8AC3E}">
        <p14:creationId xmlns:p14="http://schemas.microsoft.com/office/powerpoint/2010/main" val="1931504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sz="quarter" idx="1"/>
          </p:nvPr>
        </p:nvSpPr>
        <p:spPr/>
        <p:txBody>
          <a:bodyPr/>
          <a:lstStyle/>
          <a:p>
            <a:r>
              <a:rPr lang="zh-CN" altLang="en-US" dirty="0"/>
              <a:t>典型的卷积层为</a:t>
            </a:r>
            <a:r>
              <a:rPr lang="en-US" altLang="zh-CN" dirty="0"/>
              <a:t>3</a:t>
            </a:r>
            <a:r>
              <a:rPr lang="zh-CN" altLang="en-US" dirty="0"/>
              <a:t>维结构</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7829437" cy="3067202"/>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0" y="5180277"/>
            <a:ext cx="3429000" cy="955449"/>
          </a:xfrm>
          <a:prstGeom prst="rect">
            <a:avLst/>
          </a:prstGeom>
        </p:spPr>
      </p:pic>
    </p:spTree>
    <p:extLst>
      <p:ext uri="{BB962C8B-B14F-4D97-AF65-F5344CB8AC3E}">
        <p14:creationId xmlns:p14="http://schemas.microsoft.com/office/powerpoint/2010/main" val="2112861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汇聚层</a:t>
            </a:r>
          </a:p>
        </p:txBody>
      </p:sp>
      <p:sp>
        <p:nvSpPr>
          <p:cNvPr id="3" name="内容占位符 2"/>
          <p:cNvSpPr>
            <a:spLocks noGrp="1"/>
          </p:cNvSpPr>
          <p:nvPr>
            <p:ph sz="quarter" idx="1"/>
          </p:nvPr>
        </p:nvSpPr>
        <p:spPr/>
        <p:txBody>
          <a:bodyPr/>
          <a:lstStyle/>
          <a:p>
            <a:r>
              <a:rPr lang="zh-CN" altLang="en-US" dirty="0"/>
              <a:t>卷积层虽然可以显著减少连接的个数，但是每一个特征映射的神经元个数并没有显著减少。</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2895599"/>
            <a:ext cx="6019800" cy="3423435"/>
          </a:xfrm>
          <a:prstGeom prst="rect">
            <a:avLst/>
          </a:prstGeom>
        </p:spPr>
      </p:pic>
    </p:spTree>
    <p:extLst>
      <p:ext uri="{BB962C8B-B14F-4D97-AF65-F5344CB8AC3E}">
        <p14:creationId xmlns:p14="http://schemas.microsoft.com/office/powerpoint/2010/main" val="3656129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28800"/>
            <a:ext cx="8229600" cy="3862689"/>
          </a:xfrm>
        </p:spPr>
      </p:pic>
    </p:spTree>
    <p:extLst>
      <p:ext uri="{BB962C8B-B14F-4D97-AF65-F5344CB8AC3E}">
        <p14:creationId xmlns:p14="http://schemas.microsoft.com/office/powerpoint/2010/main" val="2812053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卷积网络结构</a:t>
            </a:r>
          </a:p>
        </p:txBody>
      </p:sp>
      <p:sp>
        <p:nvSpPr>
          <p:cNvPr id="3" name="内容占位符 2"/>
          <p:cNvSpPr>
            <a:spLocks noGrp="1"/>
          </p:cNvSpPr>
          <p:nvPr>
            <p:ph sz="quarter" idx="1"/>
          </p:nvPr>
        </p:nvSpPr>
        <p:spPr/>
        <p:txBody>
          <a:bodyPr/>
          <a:lstStyle/>
          <a:p>
            <a:r>
              <a:rPr lang="zh-CN" altLang="en-US" dirty="0"/>
              <a:t>卷积网络是由卷积层、子采样层、全连接层交叉堆叠而成。</a:t>
            </a:r>
            <a:endParaRPr lang="en-US" altLang="zh-CN" dirty="0"/>
          </a:p>
          <a:p>
            <a:pPr lvl="1"/>
            <a:r>
              <a:rPr lang="zh-CN" altLang="en-US" dirty="0"/>
              <a:t>趋向于小卷积、大深度</a:t>
            </a:r>
            <a:endParaRPr lang="en-US" altLang="zh-CN" dirty="0"/>
          </a:p>
          <a:p>
            <a:pPr lvl="1"/>
            <a:r>
              <a:rPr lang="zh-CN" altLang="en-US" dirty="0"/>
              <a:t>趋向于全卷积</a:t>
            </a:r>
            <a:endParaRPr lang="en-US" altLang="zh-CN" dirty="0"/>
          </a:p>
          <a:p>
            <a:r>
              <a:rPr lang="zh-CN" altLang="en-US" dirty="0"/>
              <a:t>典型结构</a:t>
            </a:r>
            <a:endParaRPr lang="en-US" altLang="zh-CN" dirty="0"/>
          </a:p>
          <a:p>
            <a:pPr lvl="1"/>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r>
              <a:rPr lang="zh-CN" altLang="en-US" sz="1800" dirty="0"/>
              <a:t>一个卷积块为连续</a:t>
            </a:r>
            <a:r>
              <a:rPr lang="en-US" altLang="zh-CN" sz="1800" dirty="0"/>
              <a:t>M </a:t>
            </a:r>
            <a:r>
              <a:rPr lang="zh-CN" altLang="en-US" sz="1800" dirty="0"/>
              <a:t>个卷积层和</a:t>
            </a:r>
            <a:r>
              <a:rPr lang="en-US" altLang="zh-CN" sz="1800" dirty="0"/>
              <a:t>b</a:t>
            </a:r>
            <a:r>
              <a:rPr lang="zh-CN" altLang="en-US" sz="1800" dirty="0"/>
              <a:t>个汇聚层（</a:t>
            </a:r>
            <a:r>
              <a:rPr lang="en-US" altLang="zh-CN" sz="1800" dirty="0"/>
              <a:t>M</a:t>
            </a:r>
            <a:r>
              <a:rPr lang="zh-CN" altLang="en-US" sz="1800" dirty="0"/>
              <a:t>通常设置为</a:t>
            </a:r>
            <a:r>
              <a:rPr lang="en-US" altLang="zh-CN" sz="1800" dirty="0"/>
              <a:t>2 ∼ 5</a:t>
            </a:r>
            <a:r>
              <a:rPr lang="zh-CN" altLang="en-US" sz="1800" dirty="0"/>
              <a:t>，</a:t>
            </a:r>
            <a:r>
              <a:rPr lang="en-US" altLang="zh-CN" sz="1800" dirty="0"/>
              <a:t>b</a:t>
            </a:r>
            <a:r>
              <a:rPr lang="zh-CN" altLang="en-US" sz="1800" dirty="0"/>
              <a:t>为</a:t>
            </a:r>
            <a:r>
              <a:rPr lang="en-US" altLang="zh-CN" sz="1800" dirty="0"/>
              <a:t>0</a:t>
            </a:r>
            <a:r>
              <a:rPr lang="zh-CN" altLang="en-US" sz="1800" dirty="0"/>
              <a:t>或</a:t>
            </a:r>
            <a:r>
              <a:rPr lang="en-US" altLang="zh-CN" sz="1800" dirty="0"/>
              <a:t>1</a:t>
            </a:r>
            <a:r>
              <a:rPr lang="zh-CN" altLang="en-US" sz="1800" dirty="0"/>
              <a:t>）。一个卷积网络中可以堆叠</a:t>
            </a:r>
            <a:r>
              <a:rPr lang="en-US" altLang="zh-CN" sz="1800" dirty="0"/>
              <a:t>N </a:t>
            </a:r>
            <a:r>
              <a:rPr lang="zh-CN" altLang="en-US" sz="1800" dirty="0"/>
              <a:t>个连续的卷积块，然后在接着</a:t>
            </a:r>
            <a:r>
              <a:rPr lang="en-US" altLang="zh-CN" sz="1800" dirty="0"/>
              <a:t>K </a:t>
            </a:r>
            <a:r>
              <a:rPr lang="zh-CN" altLang="en-US" sz="1800" dirty="0"/>
              <a:t>个全连接层（</a:t>
            </a:r>
            <a:r>
              <a:rPr lang="en-US" altLang="zh-CN" sz="1800" dirty="0"/>
              <a:t>N </a:t>
            </a:r>
            <a:r>
              <a:rPr lang="zh-CN" altLang="en-US" sz="1800" dirty="0"/>
              <a:t>的取值区间比较大，比如</a:t>
            </a:r>
            <a:r>
              <a:rPr lang="en-US" altLang="zh-CN" sz="1800" dirty="0"/>
              <a:t>1 ∼ 100</a:t>
            </a:r>
            <a:r>
              <a:rPr lang="zh-CN" altLang="en-US" sz="1800" dirty="0"/>
              <a:t>或者更大；</a:t>
            </a:r>
            <a:r>
              <a:rPr lang="en-US" altLang="zh-CN" sz="1800" dirty="0"/>
              <a:t>K</a:t>
            </a:r>
            <a:r>
              <a:rPr lang="zh-CN" altLang="en-US" sz="1800" dirty="0"/>
              <a:t>一般为</a:t>
            </a:r>
            <a:r>
              <a:rPr lang="en-US" altLang="zh-CN" sz="1800" dirty="0"/>
              <a:t>0 ∼ 2</a:t>
            </a:r>
            <a:r>
              <a:rPr lang="zh-CN" altLang="en-US" sz="1800" dirty="0"/>
              <a:t>）。</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3581400"/>
            <a:ext cx="7012994" cy="1702030"/>
          </a:xfrm>
          <a:prstGeom prst="rect">
            <a:avLst/>
          </a:prstGeom>
        </p:spPr>
      </p:pic>
    </p:spTree>
    <p:extLst>
      <p:ext uri="{BB962C8B-B14F-4D97-AF65-F5344CB8AC3E}">
        <p14:creationId xmlns:p14="http://schemas.microsoft.com/office/powerpoint/2010/main" val="1430022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转置卷积</a:t>
            </a:r>
            <a:r>
              <a:rPr lang="en-US" altLang="zh-CN" dirty="0"/>
              <a:t>/</a:t>
            </a:r>
            <a:r>
              <a:rPr lang="zh-CN" altLang="en-US" dirty="0"/>
              <a:t>微步卷积</a:t>
            </a:r>
          </a:p>
        </p:txBody>
      </p:sp>
      <p:sp>
        <p:nvSpPr>
          <p:cNvPr id="4" name="内容占位符 3"/>
          <p:cNvSpPr>
            <a:spLocks noGrp="1"/>
          </p:cNvSpPr>
          <p:nvPr>
            <p:ph sz="quarter" idx="1"/>
          </p:nvPr>
        </p:nvSpPr>
        <p:spPr/>
        <p:txBody>
          <a:bodyPr/>
          <a:lstStyle/>
          <a:p>
            <a:r>
              <a:rPr lang="zh-CN" altLang="en-US" dirty="0"/>
              <a:t>低维特征映射到高维特征</a:t>
            </a:r>
          </a:p>
        </p:txBody>
      </p:sp>
      <p:pic>
        <p:nvPicPr>
          <p:cNvPr id="7172" name="Picture 4" descr="https://nndl.github.io/v/cnn-no_padding_strid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3352800" cy="32843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nndl.github.io/v/cnn-no_padding_strides_transpose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90800"/>
            <a:ext cx="2979151" cy="338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10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空洞卷积</a:t>
            </a:r>
          </a:p>
        </p:txBody>
      </p:sp>
      <p:sp>
        <p:nvSpPr>
          <p:cNvPr id="3" name="内容占位符 2"/>
          <p:cNvSpPr>
            <a:spLocks noGrp="1"/>
          </p:cNvSpPr>
          <p:nvPr>
            <p:ph sz="quarter" idx="1"/>
          </p:nvPr>
        </p:nvSpPr>
        <p:spPr/>
        <p:txBody>
          <a:bodyPr/>
          <a:lstStyle/>
          <a:p>
            <a:r>
              <a:rPr lang="zh-CN" altLang="en-US" dirty="0"/>
              <a:t>如何增加输出单元的感受野</a:t>
            </a:r>
            <a:endParaRPr lang="en-US" altLang="zh-CN" dirty="0"/>
          </a:p>
          <a:p>
            <a:pPr lvl="1"/>
            <a:r>
              <a:rPr lang="zh-CN" altLang="en-US" dirty="0"/>
              <a:t>增加卷积核的大小</a:t>
            </a:r>
            <a:endParaRPr lang="en-US" altLang="zh-CN" dirty="0"/>
          </a:p>
          <a:p>
            <a:pPr lvl="1"/>
            <a:r>
              <a:rPr lang="zh-CN" altLang="en-US" dirty="0"/>
              <a:t>增加层数来实现</a:t>
            </a:r>
            <a:endParaRPr lang="en-US" altLang="zh-CN" dirty="0"/>
          </a:p>
          <a:p>
            <a:pPr lvl="1"/>
            <a:r>
              <a:rPr lang="zh-CN" altLang="en-US" dirty="0"/>
              <a:t>在卷积之前进行汇聚操作</a:t>
            </a:r>
            <a:endParaRPr lang="en-US" altLang="zh-CN" dirty="0"/>
          </a:p>
          <a:p>
            <a:pPr lvl="1"/>
            <a:endParaRPr lang="en-US" altLang="zh-CN" dirty="0"/>
          </a:p>
          <a:p>
            <a:r>
              <a:rPr lang="zh-CN" altLang="en-US" dirty="0"/>
              <a:t>空洞卷积</a:t>
            </a:r>
            <a:endParaRPr lang="en-US" altLang="zh-CN" dirty="0"/>
          </a:p>
          <a:p>
            <a:pPr lvl="1"/>
            <a:r>
              <a:rPr lang="zh-CN" altLang="en-US" dirty="0"/>
              <a:t>通过给卷积核插入“空洞”来变相地增加其大小。</a:t>
            </a:r>
          </a:p>
        </p:txBody>
      </p:sp>
      <p:pic>
        <p:nvPicPr>
          <p:cNvPr id="8194" name="Picture 2" descr="https://nndl.github.io/v/cnn-dilation-in_7_out_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31572" y="762000"/>
            <a:ext cx="2688593" cy="2593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nndl.github.io/v/cnn-dil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16021" y="3632392"/>
            <a:ext cx="2926311" cy="260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1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机器学习概述</a:t>
            </a:r>
          </a:p>
        </p:txBody>
      </p:sp>
    </p:spTree>
    <p:extLst>
      <p:ext uri="{BB962C8B-B14F-4D97-AF65-F5344CB8AC3E}">
        <p14:creationId xmlns:p14="http://schemas.microsoft.com/office/powerpoint/2010/main" val="1484952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典型的卷积网络</a:t>
            </a:r>
          </a:p>
        </p:txBody>
      </p:sp>
    </p:spTree>
    <p:extLst>
      <p:ext uri="{BB962C8B-B14F-4D97-AF65-F5344CB8AC3E}">
        <p14:creationId xmlns:p14="http://schemas.microsoft.com/office/powerpoint/2010/main" val="3630031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Large Scale Visual Recognition Challenge</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683604"/>
            <a:ext cx="8229600" cy="4008317"/>
          </a:xfrm>
        </p:spPr>
      </p:pic>
    </p:spTree>
    <p:extLst>
      <p:ext uri="{BB962C8B-B14F-4D97-AF65-F5344CB8AC3E}">
        <p14:creationId xmlns:p14="http://schemas.microsoft.com/office/powerpoint/2010/main" val="29679238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endParaRPr lang="zh-CN" altLang="en-US" dirty="0"/>
          </a:p>
        </p:txBody>
      </p:sp>
      <p:sp>
        <p:nvSpPr>
          <p:cNvPr id="3" name="内容占位符 2"/>
          <p:cNvSpPr>
            <a:spLocks noGrp="1"/>
          </p:cNvSpPr>
          <p:nvPr>
            <p:ph sz="quarter" idx="1"/>
          </p:nvPr>
        </p:nvSpPr>
        <p:spPr/>
        <p:txBody>
          <a:bodyPr/>
          <a:lstStyle/>
          <a:p>
            <a:r>
              <a:rPr lang="en-US" altLang="zh-CN" dirty="0"/>
              <a:t>2012 ILSVRC winner </a:t>
            </a:r>
          </a:p>
          <a:p>
            <a:pPr lvl="1"/>
            <a:r>
              <a:rPr lang="zh-CN" altLang="en-US" dirty="0"/>
              <a:t>（</a:t>
            </a:r>
            <a:r>
              <a:rPr lang="en-US" altLang="zh-CN" dirty="0"/>
              <a:t>top 5 error of 16\% compared to runner-up with 26\% error</a:t>
            </a:r>
            <a:r>
              <a:rPr lang="zh-CN" altLang="en-US" dirty="0"/>
              <a:t>）</a:t>
            </a:r>
            <a:endParaRPr lang="en-US" altLang="zh-CN" dirty="0"/>
          </a:p>
          <a:p>
            <a:pPr lvl="1"/>
            <a:r>
              <a:rPr lang="zh-CN" altLang="en-US" dirty="0"/>
              <a:t>共有</a:t>
            </a:r>
            <a:r>
              <a:rPr lang="en-US" altLang="zh-CN" dirty="0"/>
              <a:t>8</a:t>
            </a:r>
            <a:r>
              <a:rPr lang="zh-CN" altLang="en-US" dirty="0"/>
              <a:t>层，其中前</a:t>
            </a:r>
            <a:r>
              <a:rPr lang="en-US" altLang="zh-CN" dirty="0"/>
              <a:t>5</a:t>
            </a:r>
            <a:r>
              <a:rPr lang="zh-CN" altLang="en-US" dirty="0"/>
              <a:t>层卷积层，后边</a:t>
            </a:r>
            <a:r>
              <a:rPr lang="en-US" altLang="zh-CN" dirty="0"/>
              <a:t>3</a:t>
            </a:r>
            <a:r>
              <a:rPr lang="zh-CN" altLang="en-US" dirty="0"/>
              <a:t>层全连接层</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65" y="3324939"/>
            <a:ext cx="9144000" cy="2943988"/>
          </a:xfrm>
          <a:prstGeom prst="rect">
            <a:avLst/>
          </a:prstGeom>
        </p:spPr>
      </p:pic>
    </p:spTree>
    <p:extLst>
      <p:ext uri="{BB962C8B-B14F-4D97-AF65-F5344CB8AC3E}">
        <p14:creationId xmlns:p14="http://schemas.microsoft.com/office/powerpoint/2010/main" val="3744991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a:t>
            </a:r>
            <a:r>
              <a:rPr lang="zh-CN" altLang="en-US" dirty="0"/>
              <a:t>网络</a:t>
            </a:r>
          </a:p>
        </p:txBody>
      </p:sp>
      <p:sp>
        <p:nvSpPr>
          <p:cNvPr id="3" name="内容占位符 2"/>
          <p:cNvSpPr>
            <a:spLocks noGrp="1"/>
          </p:cNvSpPr>
          <p:nvPr>
            <p:ph sz="quarter" idx="1"/>
          </p:nvPr>
        </p:nvSpPr>
        <p:spPr/>
        <p:txBody>
          <a:bodyPr/>
          <a:lstStyle/>
          <a:p>
            <a:r>
              <a:rPr lang="en-US" altLang="zh-CN" dirty="0"/>
              <a:t>2014 ILSVRC winner </a:t>
            </a:r>
            <a:r>
              <a:rPr lang="zh-CN" altLang="en-US" dirty="0"/>
              <a:t>（</a:t>
            </a:r>
            <a:r>
              <a:rPr lang="en-US" altLang="zh-CN" dirty="0"/>
              <a:t>22</a:t>
            </a:r>
            <a:r>
              <a:rPr lang="zh-CN" altLang="en-US" dirty="0"/>
              <a:t>层）</a:t>
            </a:r>
            <a:endParaRPr lang="en-US" altLang="zh-CN" dirty="0"/>
          </a:p>
          <a:p>
            <a:pPr lvl="1"/>
            <a:r>
              <a:rPr lang="zh-CN" altLang="en-US" dirty="0"/>
              <a:t>参数：</a:t>
            </a:r>
            <a:r>
              <a:rPr lang="en-US" altLang="zh-CN" dirty="0" err="1"/>
              <a:t>GoogLeNet</a:t>
            </a:r>
            <a:r>
              <a:rPr lang="zh-CN" altLang="en-US" dirty="0"/>
              <a:t>：</a:t>
            </a:r>
            <a:r>
              <a:rPr lang="en-US" altLang="zh-CN" dirty="0"/>
              <a:t>4M VS </a:t>
            </a:r>
            <a:r>
              <a:rPr lang="en-US" altLang="zh-CN" dirty="0" err="1"/>
              <a:t>AlexNet</a:t>
            </a:r>
            <a:r>
              <a:rPr lang="zh-CN" altLang="en-US" dirty="0"/>
              <a:t>：</a:t>
            </a:r>
            <a:r>
              <a:rPr lang="en-US" altLang="zh-CN" dirty="0"/>
              <a:t>60M</a:t>
            </a:r>
          </a:p>
          <a:p>
            <a:pPr lvl="1"/>
            <a:r>
              <a:rPr lang="zh-CN" altLang="en-US" dirty="0"/>
              <a:t>错误率：</a:t>
            </a:r>
            <a:r>
              <a:rPr lang="en-US" altLang="zh-CN" dirty="0"/>
              <a:t>6.7%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24200"/>
            <a:ext cx="9144000" cy="2658956"/>
          </a:xfrm>
          <a:prstGeom prst="rect">
            <a:avLst/>
          </a:prstGeom>
        </p:spPr>
      </p:pic>
    </p:spTree>
    <p:extLst>
      <p:ext uri="{BB962C8B-B14F-4D97-AF65-F5344CB8AC3E}">
        <p14:creationId xmlns:p14="http://schemas.microsoft.com/office/powerpoint/2010/main" val="27604196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 v1</a:t>
            </a:r>
            <a:r>
              <a:rPr lang="zh-CN" altLang="en-US" dirty="0"/>
              <a:t>的模块结构</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76400" y="2286000"/>
            <a:ext cx="4844270" cy="2258845"/>
          </a:xfrm>
        </p:spPr>
      </p:pic>
      <p:sp>
        <p:nvSpPr>
          <p:cNvPr id="5" name="矩形 4"/>
          <p:cNvSpPr/>
          <p:nvPr/>
        </p:nvSpPr>
        <p:spPr>
          <a:xfrm>
            <a:off x="2362200" y="4800600"/>
            <a:ext cx="3352800" cy="369332"/>
          </a:xfrm>
          <a:prstGeom prst="rect">
            <a:avLst/>
          </a:prstGeom>
        </p:spPr>
        <p:txBody>
          <a:bodyPr wrap="square">
            <a:spAutoFit/>
          </a:bodyPr>
          <a:lstStyle/>
          <a:p>
            <a:r>
              <a:rPr lang="zh-CN" altLang="en-US" dirty="0"/>
              <a:t>卷积和最大汇聚都是等宽的。</a:t>
            </a:r>
          </a:p>
        </p:txBody>
      </p:sp>
    </p:spTree>
    <p:extLst>
      <p:ext uri="{BB962C8B-B14F-4D97-AF65-F5344CB8AC3E}">
        <p14:creationId xmlns:p14="http://schemas.microsoft.com/office/powerpoint/2010/main" val="2633843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sz="quarter" idx="1"/>
          </p:nvPr>
        </p:nvSpPr>
        <p:spPr/>
        <p:txBody>
          <a:bodyPr/>
          <a:lstStyle/>
          <a:p>
            <a:r>
              <a:rPr lang="en-US" altLang="zh-CN" dirty="0"/>
              <a:t>2015 ILSVRC winner </a:t>
            </a:r>
            <a:r>
              <a:rPr lang="zh-CN" altLang="en-US" dirty="0"/>
              <a:t>（</a:t>
            </a:r>
            <a:r>
              <a:rPr lang="en-US" altLang="zh-CN" dirty="0"/>
              <a:t>152</a:t>
            </a:r>
            <a:r>
              <a:rPr lang="zh-CN" altLang="en-US" dirty="0"/>
              <a:t>层）</a:t>
            </a:r>
            <a:endParaRPr lang="en-US" altLang="zh-CN" dirty="0"/>
          </a:p>
          <a:p>
            <a:pPr lvl="1"/>
            <a:r>
              <a:rPr lang="zh-CN" altLang="en-US" dirty="0"/>
              <a:t>错误率：</a:t>
            </a:r>
            <a:r>
              <a:rPr lang="en-US" altLang="zh-CN" dirty="0"/>
              <a:t>3.57%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667000"/>
            <a:ext cx="8548396" cy="3191320"/>
          </a:xfrm>
          <a:prstGeom prst="rect">
            <a:avLst/>
          </a:prstGeom>
        </p:spPr>
      </p:pic>
    </p:spTree>
    <p:extLst>
      <p:ext uri="{BB962C8B-B14F-4D97-AF65-F5344CB8AC3E}">
        <p14:creationId xmlns:p14="http://schemas.microsoft.com/office/powerpoint/2010/main" val="27020414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一个简单的残差单元结构</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52956"/>
            <a:ext cx="4697309" cy="1491382"/>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429000"/>
            <a:ext cx="2823610" cy="2922911"/>
          </a:xfrm>
          <a:prstGeom prst="rect">
            <a:avLst/>
          </a:prstGeom>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970467"/>
            <a:ext cx="1006790" cy="425282"/>
          </a:xfrm>
          <a:prstGeom prst="rect">
            <a:avLst/>
          </a:prstGeom>
        </p:spPr>
      </p:pic>
      <p:cxnSp>
        <p:nvCxnSpPr>
          <p:cNvPr id="5" name="直接箭头连接符 4"/>
          <p:cNvCxnSpPr>
            <a:endCxn id="3" idx="1"/>
          </p:cNvCxnSpPr>
          <p:nvPr/>
        </p:nvCxnSpPr>
        <p:spPr>
          <a:xfrm>
            <a:off x="6096000" y="2590800"/>
            <a:ext cx="685800" cy="59230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974079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文本序列的卷积模型</a:t>
            </a:r>
          </a:p>
        </p:txBody>
      </p:sp>
      <p:pic>
        <p:nvPicPr>
          <p:cNvPr id="16388" name="Picture 4" descr="C:\Users\zero\Desktop\讲习班\tensorflow\image\sentiment\11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87780" y="2102205"/>
            <a:ext cx="4424737" cy="338014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877637" y="1712381"/>
            <a:ext cx="50148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Filter</a:t>
            </a:r>
            <a:endParaRPr lang="zh-CN" altLang="en-US" sz="1072" dirty="0">
              <a:solidFill>
                <a:schemeClr val="accent6"/>
              </a:solidFill>
            </a:endParaRPr>
          </a:p>
        </p:txBody>
      </p:sp>
      <p:sp>
        <p:nvSpPr>
          <p:cNvPr id="11" name="圆角矩形 10"/>
          <p:cNvSpPr/>
          <p:nvPr/>
        </p:nvSpPr>
        <p:spPr>
          <a:xfrm>
            <a:off x="2487600" y="1715405"/>
            <a:ext cx="52934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输入</a:t>
            </a:r>
          </a:p>
        </p:txBody>
      </p:sp>
      <p:sp>
        <p:nvSpPr>
          <p:cNvPr id="12" name="圆角矩形 11"/>
          <p:cNvSpPr/>
          <p:nvPr/>
        </p:nvSpPr>
        <p:spPr>
          <a:xfrm>
            <a:off x="4697544" y="1715405"/>
            <a:ext cx="645971"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卷积层</a:t>
            </a:r>
          </a:p>
        </p:txBody>
      </p:sp>
      <p:sp>
        <p:nvSpPr>
          <p:cNvPr id="13" name="圆角矩形 12"/>
          <p:cNvSpPr/>
          <p:nvPr/>
        </p:nvSpPr>
        <p:spPr>
          <a:xfrm>
            <a:off x="5459241" y="1712381"/>
            <a:ext cx="756072"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Pooling</a:t>
            </a:r>
            <a:r>
              <a:rPr lang="zh-CN" altLang="en-US" sz="1072" dirty="0">
                <a:solidFill>
                  <a:schemeClr val="accent6"/>
                </a:solidFill>
              </a:rPr>
              <a:t>层</a:t>
            </a:r>
          </a:p>
        </p:txBody>
      </p:sp>
      <p:sp>
        <p:nvSpPr>
          <p:cNvPr id="14" name="圆角矩形 13"/>
          <p:cNvSpPr/>
          <p:nvPr/>
        </p:nvSpPr>
        <p:spPr>
          <a:xfrm>
            <a:off x="6307907" y="1715405"/>
            <a:ext cx="578636"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输出</a:t>
            </a:r>
          </a:p>
        </p:txBody>
      </p:sp>
      <p:sp>
        <p:nvSpPr>
          <p:cNvPr id="16" name="圆角矩形 15"/>
          <p:cNvSpPr/>
          <p:nvPr/>
        </p:nvSpPr>
        <p:spPr>
          <a:xfrm>
            <a:off x="5787136" y="2040274"/>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17" name="圆角矩形 16"/>
          <p:cNvSpPr/>
          <p:nvPr/>
        </p:nvSpPr>
        <p:spPr>
          <a:xfrm>
            <a:off x="6346483" y="2040275"/>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pic>
        <p:nvPicPr>
          <p:cNvPr id="18" name="Picture 2" descr="C:\Users\zero\Desktop\讲习班\tensorflow\image\mr.gif"/>
          <p:cNvPicPr>
            <a:picLocks noChangeAspect="1" noChangeArrowheads="1" noCrop="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70367" y="2115372"/>
            <a:ext cx="2996229" cy="3366974"/>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5"/>
          <p:cNvSpPr/>
          <p:nvPr/>
        </p:nvSpPr>
        <p:spPr>
          <a:xfrm>
            <a:off x="3626896" y="2056368"/>
            <a:ext cx="1002968" cy="3471815"/>
          </a:xfrm>
          <a:prstGeom prst="roundRect">
            <a:avLst/>
          </a:prstGeom>
          <a:ln w="25400">
            <a:solidFill>
              <a:srgbClr val="00B0F0">
                <a:alpha val="50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1" name="圆角矩形 18"/>
          <p:cNvSpPr/>
          <p:nvPr/>
        </p:nvSpPr>
        <p:spPr>
          <a:xfrm>
            <a:off x="2122443" y="2056369"/>
            <a:ext cx="1272998"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2" name="圆角矩形 14"/>
          <p:cNvSpPr/>
          <p:nvPr/>
        </p:nvSpPr>
        <p:spPr>
          <a:xfrm>
            <a:off x="4938470" y="2040274"/>
            <a:ext cx="327893" cy="3489638"/>
          </a:xfrm>
          <a:prstGeom prst="roundRect">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Tree>
    <p:extLst>
      <p:ext uri="{BB962C8B-B14F-4D97-AF65-F5344CB8AC3E}">
        <p14:creationId xmlns:p14="http://schemas.microsoft.com/office/powerpoint/2010/main" val="38734471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卷积的应用</a:t>
            </a:r>
          </a:p>
        </p:txBody>
      </p:sp>
    </p:spTree>
    <p:extLst>
      <p:ext uri="{BB962C8B-B14F-4D97-AF65-F5344CB8AC3E}">
        <p14:creationId xmlns:p14="http://schemas.microsoft.com/office/powerpoint/2010/main" val="18063005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AlphaGo</a:t>
            </a:r>
            <a:endParaRPr lang="zh-CN" altLang="en-US" dirty="0"/>
          </a:p>
        </p:txBody>
      </p:sp>
      <p:sp>
        <p:nvSpPr>
          <p:cNvPr id="3" name="内容占位符 2"/>
          <p:cNvSpPr>
            <a:spLocks noGrp="1"/>
          </p:cNvSpPr>
          <p:nvPr>
            <p:ph sz="quarter" idx="1"/>
          </p:nvPr>
        </p:nvSpPr>
        <p:spPr/>
        <p:txBody>
          <a:bodyPr/>
          <a:lstStyle/>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分布式系统：</a:t>
            </a:r>
            <a:r>
              <a:rPr lang="en-US" altLang="zh-CN" sz="2000" dirty="0"/>
              <a:t>1202 </a:t>
            </a:r>
            <a:r>
              <a:rPr lang="zh-CN" altLang="en-US" sz="2000" dirty="0"/>
              <a:t>个</a:t>
            </a:r>
            <a:r>
              <a:rPr lang="en-US" altLang="zh-CN" sz="2000" dirty="0"/>
              <a:t>CPU </a:t>
            </a:r>
            <a:r>
              <a:rPr lang="zh-CN" altLang="en-US" sz="2000" dirty="0"/>
              <a:t>和</a:t>
            </a:r>
            <a:r>
              <a:rPr lang="en-US" altLang="zh-CN" sz="2000" dirty="0"/>
              <a:t>176 </a:t>
            </a:r>
            <a:r>
              <a:rPr lang="zh-CN" altLang="en-US" sz="2000" dirty="0"/>
              <a:t>块</a:t>
            </a:r>
            <a:r>
              <a:rPr lang="en-US" altLang="zh-CN" sz="2000" dirty="0"/>
              <a:t>GPU</a:t>
            </a:r>
          </a:p>
          <a:p>
            <a:r>
              <a:rPr lang="zh-CN" altLang="en-US" sz="2000" dirty="0"/>
              <a:t>单机版：</a:t>
            </a:r>
            <a:r>
              <a:rPr lang="en-US" altLang="zh-CN" sz="2000" dirty="0"/>
              <a:t>48 </a:t>
            </a:r>
            <a:r>
              <a:rPr lang="zh-CN" altLang="en-US" sz="2000" dirty="0"/>
              <a:t>个</a:t>
            </a:r>
            <a:r>
              <a:rPr lang="en-US" altLang="zh-CN" sz="2000" dirty="0"/>
              <a:t>CPU </a:t>
            </a:r>
            <a:r>
              <a:rPr lang="zh-CN" altLang="en-US" sz="2000" dirty="0"/>
              <a:t>和</a:t>
            </a:r>
            <a:r>
              <a:rPr lang="en-US" altLang="zh-CN" sz="2000" dirty="0"/>
              <a:t>8 </a:t>
            </a:r>
            <a:r>
              <a:rPr lang="zh-CN" altLang="en-US" sz="2000" dirty="0"/>
              <a:t>块</a:t>
            </a:r>
            <a:r>
              <a:rPr lang="en-US" altLang="zh-CN" sz="2000" dirty="0"/>
              <a:t>GPU</a:t>
            </a:r>
          </a:p>
          <a:p>
            <a:r>
              <a:rPr lang="zh-CN" altLang="en-US" sz="2000" dirty="0"/>
              <a:t>走子速度：</a:t>
            </a:r>
            <a:r>
              <a:rPr lang="en-US" altLang="zh-CN" sz="2000" dirty="0"/>
              <a:t>3 </a:t>
            </a:r>
            <a:r>
              <a:rPr lang="zh-CN" altLang="en-US" sz="2000" dirty="0"/>
              <a:t>毫秒</a:t>
            </a:r>
            <a:r>
              <a:rPr lang="en-US" altLang="zh-CN" sz="2000" dirty="0"/>
              <a:t>-2 </a:t>
            </a:r>
            <a:r>
              <a:rPr lang="zh-CN" altLang="en-US" sz="2000" dirty="0"/>
              <a:t>微秒</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62" y="1827111"/>
            <a:ext cx="9144000" cy="342962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9400" y="33418"/>
            <a:ext cx="5747877" cy="1793693"/>
          </a:xfrm>
          <a:prstGeom prst="rect">
            <a:avLst/>
          </a:prstGeom>
        </p:spPr>
      </p:pic>
    </p:spTree>
    <p:extLst>
      <p:ext uri="{BB962C8B-B14F-4D97-AF65-F5344CB8AC3E}">
        <p14:creationId xmlns:p14="http://schemas.microsoft.com/office/powerpoint/2010/main" val="3496996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机器翻译</a:t>
            </a:r>
            <a:endParaRPr lang="zh-TW" altLang="en-US" sz="3600" dirty="0"/>
          </a:p>
        </p:txBody>
      </p:sp>
      <p:graphicFrame>
        <p:nvGraphicFramePr>
          <p:cNvPr id="4" name="Object 12"/>
          <p:cNvGraphicFramePr>
            <a:graphicFrameLocks noChangeAspect="1"/>
          </p:cNvGraphicFramePr>
          <p:nvPr>
            <p:extLst>
              <p:ext uri="{D42A27DB-BD31-4B8C-83A1-F6EECF244321}">
                <p14:modId xmlns:p14="http://schemas.microsoft.com/office/powerpoint/2010/main" val="654759591"/>
              </p:ext>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390"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442359791"/>
              </p:ext>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391"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4247811740"/>
              </p:ext>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392"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803977075"/>
              </p:ext>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393"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5959707" y="552378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20400" y="3140206"/>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0400" y="3951965"/>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2821" y="1701530"/>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Mask RCNN</a:t>
            </a:r>
            <a:endParaRPr lang="zh-CN" altLang="en-US" dirty="0"/>
          </a:p>
        </p:txBody>
      </p:sp>
      <p:pic>
        <p:nvPicPr>
          <p:cNvPr id="6146" name="Picture 2" descr="https://pic1.zhimg.com/80/v2-a98a48e39a854e74c84b52c59cb8d5b4_h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295400"/>
            <a:ext cx="6029325"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view"/>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1693" y="1311729"/>
            <a:ext cx="824865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3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图像生成</a:t>
            </a:r>
          </a:p>
        </p:txBody>
      </p:sp>
      <p:pic>
        <p:nvPicPr>
          <p:cNvPr id="4098" name="Picture 2" descr="https://78.media.tumblr.com/7db78e74b338d718d0fc505b494de469/tumblr_o03o2hiSRm1qav3uso1_540.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752600" y="1905000"/>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62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1143000"/>
            <a:ext cx="7620000" cy="5067300"/>
          </a:xfrm>
          <a:prstGeom prst="rect">
            <a:avLst/>
          </a:prstGeom>
        </p:spPr>
      </p:pic>
      <p:sp>
        <p:nvSpPr>
          <p:cNvPr id="2" name="标题 1"/>
          <p:cNvSpPr>
            <a:spLocks noGrp="1"/>
          </p:cNvSpPr>
          <p:nvPr>
            <p:ph type="title"/>
          </p:nvPr>
        </p:nvSpPr>
        <p:spPr/>
        <p:txBody>
          <a:bodyPr/>
          <a:lstStyle/>
          <a:p>
            <a:r>
              <a:rPr lang="en-US" altLang="zh-CN" dirty="0"/>
              <a:t>Deep Dream</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9178" y="1143000"/>
            <a:ext cx="7630757" cy="5067300"/>
          </a:xfrm>
          <a:prstGeom prst="rect">
            <a:avLst/>
          </a:prstGeom>
        </p:spPr>
      </p:pic>
    </p:spTree>
    <p:extLst>
      <p:ext uri="{BB962C8B-B14F-4D97-AF65-F5344CB8AC3E}">
        <p14:creationId xmlns:p14="http://schemas.microsoft.com/office/powerpoint/2010/main" val="41927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画风迁移</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3000" y="1371600"/>
            <a:ext cx="6533626" cy="4876800"/>
          </a:xfrm>
          <a:prstGeom prst="rect">
            <a:avLst/>
          </a:prstGeom>
        </p:spPr>
      </p:pic>
    </p:spTree>
    <p:extLst>
      <p:ext uri="{BB962C8B-B14F-4D97-AF65-F5344CB8AC3E}">
        <p14:creationId xmlns:p14="http://schemas.microsoft.com/office/powerpoint/2010/main" val="33544257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对抗样本</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47800"/>
            <a:ext cx="9144000" cy="4540344"/>
          </a:xfrm>
          <a:prstGeom prst="rect">
            <a:avLst/>
          </a:prstGeom>
        </p:spPr>
      </p:pic>
    </p:spTree>
    <p:extLst>
      <p:ext uri="{BB962C8B-B14F-4D97-AF65-F5344CB8AC3E}">
        <p14:creationId xmlns:p14="http://schemas.microsoft.com/office/powerpoint/2010/main" val="602594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循环神经网络</a:t>
            </a:r>
          </a:p>
        </p:txBody>
      </p:sp>
    </p:spTree>
    <p:extLst>
      <p:ext uri="{BB962C8B-B14F-4D97-AF65-F5344CB8AC3E}">
        <p14:creationId xmlns:p14="http://schemas.microsoft.com/office/powerpoint/2010/main" val="24768797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前馈网络的一些不足</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r>
              <a:rPr lang="zh-CN" altLang="en-US" dirty="0"/>
              <a:t>输入和输出的维数都是固定的，不能任意改变。无法处理变长的序列数据。</a:t>
            </a:r>
            <a:endParaRPr lang="en-US" altLang="zh-CN" dirty="0"/>
          </a:p>
          <a:p>
            <a:r>
              <a:rPr lang="zh-CN" altLang="en-US" dirty="0"/>
              <a:t>假设每次输入都是独立的，也就是说每次网络的输出只依赖于当前的输入。</a:t>
            </a:r>
            <a:endParaRPr lang="en-US" altLang="zh-CN" dirty="0"/>
          </a:p>
          <a:p>
            <a:pPr lvl="1"/>
            <a:endParaRPr lang="en-US" altLang="zh-CN" dirty="0"/>
          </a:p>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3836085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14958261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2318" y="1676400"/>
            <a:ext cx="8443639" cy="838200"/>
          </a:xfr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318" y="3657600"/>
            <a:ext cx="3751755" cy="117242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70481" y="2743200"/>
            <a:ext cx="4105476" cy="2705265"/>
          </a:xfrm>
          <a:prstGeom prst="rect">
            <a:avLst/>
          </a:prstGeom>
        </p:spPr>
      </p:pic>
    </p:spTree>
    <p:extLst>
      <p:ext uri="{BB962C8B-B14F-4D97-AF65-F5344CB8AC3E}">
        <p14:creationId xmlns:p14="http://schemas.microsoft.com/office/powerpoint/2010/main" val="2059714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504267"/>
            <a:ext cx="8219878" cy="2205667"/>
          </a:xfrm>
          <a:prstGeom prst="rect">
            <a:avLst/>
          </a:prstGeom>
        </p:spPr>
      </p:pic>
      <p:sp>
        <p:nvSpPr>
          <p:cNvPr id="6" name="矩形 5"/>
          <p:cNvSpPr/>
          <p:nvPr/>
        </p:nvSpPr>
        <p:spPr>
          <a:xfrm>
            <a:off x="2362200" y="4747148"/>
            <a:ext cx="4572000" cy="1477328"/>
          </a:xfrm>
          <a:prstGeom prst="rect">
            <a:avLst/>
          </a:prstGeom>
        </p:spPr>
        <p:txBody>
          <a:bodyPr>
            <a:spAutoFit/>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p:txBody>
      </p:sp>
    </p:spTree>
    <p:extLst>
      <p:ext uri="{BB962C8B-B14F-4D97-AF65-F5344CB8AC3E}">
        <p14:creationId xmlns:p14="http://schemas.microsoft.com/office/powerpoint/2010/main" val="42331975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19265</TotalTime>
  <Words>6818</Words>
  <Application>Microsoft Office PowerPoint</Application>
  <PresentationFormat>全屏显示(4:3)</PresentationFormat>
  <Paragraphs>1112</Paragraphs>
  <Slides>211</Slides>
  <Notes>33</Notes>
  <HiddenSlides>1</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211</vt:i4>
      </vt:variant>
    </vt:vector>
  </HeadingPairs>
  <TitlesOfParts>
    <vt:vector size="230" baseType="lpstr">
      <vt:lpstr>-apple-system</vt:lpstr>
      <vt:lpstr>新細明體</vt:lpstr>
      <vt:lpstr>Yu Gothic UI</vt:lpstr>
      <vt:lpstr>等线</vt:lpstr>
      <vt:lpstr>黑体</vt:lpstr>
      <vt:lpstr>华文楷体</vt:lpstr>
      <vt:lpstr>华文细黑</vt:lpstr>
      <vt:lpstr>宋体</vt:lpstr>
      <vt:lpstr>微软雅黑</vt:lpstr>
      <vt:lpstr>Arial</vt:lpstr>
      <vt:lpstr>Calibri</vt:lpstr>
      <vt:lpstr>Cambria</vt:lpstr>
      <vt:lpstr>Cambria Math</vt:lpstr>
      <vt:lpstr>Helvetica</vt:lpstr>
      <vt:lpstr>Tahoma</vt:lpstr>
      <vt:lpstr>Wingdings</vt:lpstr>
      <vt:lpstr>Wingdings 3</vt:lpstr>
      <vt:lpstr>Origin</vt:lpstr>
      <vt:lpstr>方程式</vt:lpstr>
      <vt:lpstr>神经网络与深度学习</vt:lpstr>
      <vt:lpstr>大纲</vt:lpstr>
      <vt:lpstr>从人工智能开始</vt:lpstr>
      <vt:lpstr>如何开发一个人工智能系统？</vt:lpstr>
      <vt:lpstr>What’s the Rule?</vt:lpstr>
      <vt:lpstr>如何开发一个人工智能系统？</vt:lpstr>
      <vt:lpstr>A Big Picture</vt:lpstr>
      <vt:lpstr>机器学习概述</vt:lpstr>
      <vt:lpstr>机器学习 ≈ 构建一个映射函数</vt:lpstr>
      <vt:lpstr>芒果机器学习</vt:lpstr>
      <vt:lpstr>芒果机器学习</vt:lpstr>
      <vt:lpstr>机器学习概览</vt:lpstr>
      <vt:lpstr>机器学习的三要素</vt:lpstr>
      <vt:lpstr>常见的机器学习类型</vt:lpstr>
      <vt:lpstr>参数学习</vt:lpstr>
      <vt:lpstr>优化：梯度下降法</vt:lpstr>
      <vt:lpstr> 随机梯度下降法</vt:lpstr>
      <vt:lpstr>机器学习 = 优化？</vt:lpstr>
      <vt:lpstr>泛化错误</vt:lpstr>
      <vt:lpstr>PAC学习 Probably Approximately Correct</vt:lpstr>
      <vt:lpstr>样本复杂度</vt:lpstr>
      <vt:lpstr>如何减少泛化错误？</vt:lpstr>
      <vt:lpstr>正则化（regularization）</vt:lpstr>
      <vt:lpstr>如何选择一个合适的模型？</vt:lpstr>
      <vt:lpstr>模型选择：偏差与方差</vt:lpstr>
      <vt:lpstr>集成模型：有效的降低方差的方法</vt:lpstr>
      <vt:lpstr>线性模型</vt:lpstr>
      <vt:lpstr>线性模型</vt:lpstr>
      <vt:lpstr>应用：图像分类</vt:lpstr>
      <vt:lpstr>应用：文本分类</vt:lpstr>
      <vt:lpstr>感知器</vt:lpstr>
      <vt:lpstr>两类感知器算法</vt:lpstr>
      <vt:lpstr>感知器参数学习的更新过程</vt:lpstr>
      <vt:lpstr>直接建模条件概率p_θ (y|x)</vt:lpstr>
      <vt:lpstr>交叉熵损失</vt:lpstr>
      <vt:lpstr>Logistic回归</vt:lpstr>
      <vt:lpstr>扩展到多类</vt:lpstr>
      <vt:lpstr>Softmax回归</vt:lpstr>
      <vt:lpstr>几种不同的线性模型对比</vt:lpstr>
      <vt:lpstr> 不同损失函数的对比</vt:lpstr>
      <vt:lpstr>如何处理非线性可分问题？</vt:lpstr>
      <vt:lpstr>特征工程问题</vt:lpstr>
      <vt:lpstr>深度学习</vt:lpstr>
      <vt:lpstr>深度学习的数学描述</vt:lpstr>
      <vt:lpstr>如果解决贡献度分配问题？</vt:lpstr>
      <vt:lpstr>深度学习</vt:lpstr>
      <vt:lpstr>为什么现在才显式威力？</vt:lpstr>
      <vt:lpstr>神经网络</vt:lpstr>
      <vt:lpstr>生物神经元</vt:lpstr>
      <vt:lpstr>人工神经元</vt:lpstr>
      <vt:lpstr>人工神经网络</vt:lpstr>
      <vt:lpstr>人工神经网络</vt:lpstr>
      <vt:lpstr>前馈神经网络</vt:lpstr>
      <vt:lpstr>网络结构</vt:lpstr>
      <vt:lpstr>通用近似定理</vt:lpstr>
      <vt:lpstr>应用到机器学习</vt:lpstr>
      <vt:lpstr>计算图与自动微分</vt:lpstr>
      <vt:lpstr>TensorFlow中的计算图示例</vt:lpstr>
      <vt:lpstr>常用的深度学习框架</vt:lpstr>
      <vt:lpstr>深度学习的三个步骤</vt:lpstr>
      <vt:lpstr>Getting started: 30 seconds to Keras</vt:lpstr>
      <vt:lpstr>实现非常简单！</vt:lpstr>
      <vt:lpstr>优化问题</vt:lpstr>
      <vt:lpstr>激活函数</vt:lpstr>
      <vt:lpstr>卷积神经网络</vt:lpstr>
      <vt:lpstr>卷积神经网络</vt:lpstr>
      <vt:lpstr>卷积</vt:lpstr>
      <vt:lpstr>一维卷积</vt:lpstr>
      <vt:lpstr>两维卷积</vt:lpstr>
      <vt:lpstr>二维卷积</vt:lpstr>
      <vt:lpstr>卷积作为特征提取器</vt:lpstr>
      <vt:lpstr>用卷积来代替全连接</vt:lpstr>
      <vt:lpstr>引入多组滤波器</vt:lpstr>
      <vt:lpstr>卷积层</vt:lpstr>
      <vt:lpstr>汇聚层</vt:lpstr>
      <vt:lpstr>表示学习</vt:lpstr>
      <vt:lpstr>卷积网络结构</vt:lpstr>
      <vt:lpstr>转置卷积/微步卷积</vt:lpstr>
      <vt:lpstr>空洞卷积</vt:lpstr>
      <vt:lpstr>典型的卷积网络</vt:lpstr>
      <vt:lpstr>Large Scale Visual Recognition Challenge</vt:lpstr>
      <vt:lpstr>AlexNet</vt:lpstr>
      <vt:lpstr>Inception网络</vt:lpstr>
      <vt:lpstr>Inception v1的模块结构</vt:lpstr>
      <vt:lpstr>ResNet</vt:lpstr>
      <vt:lpstr>一个简单的残差单元结构</vt:lpstr>
      <vt:lpstr>文本序列的卷积模型</vt:lpstr>
      <vt:lpstr>卷积的应用</vt:lpstr>
      <vt:lpstr>AlphaGo</vt:lpstr>
      <vt:lpstr>Mask RCNN</vt:lpstr>
      <vt:lpstr>图像生成</vt:lpstr>
      <vt:lpstr>Deep Dream</vt:lpstr>
      <vt:lpstr>画风迁移</vt:lpstr>
      <vt:lpstr>对抗样本</vt:lpstr>
      <vt:lpstr>循环神经网络</vt:lpstr>
      <vt:lpstr>前馈网络的一些不足</vt:lpstr>
      <vt:lpstr>循环神经网络</vt:lpstr>
      <vt:lpstr>循环神经网络</vt:lpstr>
      <vt:lpstr>简单循环网络</vt:lpstr>
      <vt:lpstr>长期依赖问题</vt:lpstr>
      <vt:lpstr>长期依赖问题</vt:lpstr>
      <vt:lpstr>长短时记忆神经网络：LSTM</vt:lpstr>
      <vt:lpstr>堆叠循环神经网络</vt:lpstr>
      <vt:lpstr>双向循环神经网络</vt:lpstr>
      <vt:lpstr>循环神经网络的扩展</vt:lpstr>
      <vt:lpstr>递归神经网络 Recursive Neural Network</vt:lpstr>
      <vt:lpstr>递归神经网络</vt:lpstr>
      <vt:lpstr>图网络</vt:lpstr>
      <vt:lpstr>图网络</vt:lpstr>
      <vt:lpstr>循环网络应用</vt:lpstr>
      <vt:lpstr>序列到类别</vt:lpstr>
      <vt:lpstr>同步的序列到序列模式</vt:lpstr>
      <vt:lpstr>异步的序列到序列模式</vt:lpstr>
      <vt:lpstr>看图说话</vt:lpstr>
      <vt:lpstr>看图说话</vt:lpstr>
      <vt:lpstr>生成LINUX内核代码</vt:lpstr>
      <vt:lpstr>作诗</vt:lpstr>
      <vt:lpstr>写字</vt:lpstr>
      <vt:lpstr>优化与正则化</vt:lpstr>
      <vt:lpstr>神经网络的参数学习</vt:lpstr>
      <vt:lpstr>随机梯度下降</vt:lpstr>
      <vt:lpstr>如何改进？</vt:lpstr>
      <vt:lpstr>优化</vt:lpstr>
      <vt:lpstr>超参数优化</vt:lpstr>
      <vt:lpstr>重新思考泛化性</vt:lpstr>
      <vt:lpstr>正则化（regularization）</vt:lpstr>
      <vt:lpstr>正则化</vt:lpstr>
      <vt:lpstr>Dropout</vt:lpstr>
      <vt:lpstr>经验</vt:lpstr>
      <vt:lpstr>注意力与记忆机制</vt:lpstr>
      <vt:lpstr>通用近似定理</vt:lpstr>
      <vt:lpstr>大脑中的注意力</vt:lpstr>
      <vt:lpstr>注意力示例</vt:lpstr>
      <vt:lpstr>如何实现？</vt:lpstr>
      <vt:lpstr>注意力分布</vt:lpstr>
      <vt:lpstr>注意力的变种</vt:lpstr>
      <vt:lpstr>如何增加网络容量？</vt:lpstr>
      <vt:lpstr>外部记忆</vt:lpstr>
      <vt:lpstr>记忆网络的结构</vt:lpstr>
      <vt:lpstr>端到端记忆网络</vt:lpstr>
      <vt:lpstr>神经图灵机</vt:lpstr>
      <vt:lpstr>不严格的类比</vt:lpstr>
      <vt:lpstr>无监督学习</vt:lpstr>
      <vt:lpstr>无监督学习</vt:lpstr>
      <vt:lpstr>自编码器</vt:lpstr>
      <vt:lpstr>概率图模型</vt:lpstr>
      <vt:lpstr>概率图模型</vt:lpstr>
      <vt:lpstr>概率图模型</vt:lpstr>
      <vt:lpstr>贝叶斯网络</vt:lpstr>
      <vt:lpstr>局部马尔可夫性质</vt:lpstr>
      <vt:lpstr>常见的有向图模型</vt:lpstr>
      <vt:lpstr>马尔可夫随机场</vt:lpstr>
      <vt:lpstr>马尔可夫网络</vt:lpstr>
      <vt:lpstr>常见的无向图模型</vt:lpstr>
      <vt:lpstr>模型对比</vt:lpstr>
      <vt:lpstr>推断（inference）</vt:lpstr>
      <vt:lpstr>推断方法</vt:lpstr>
      <vt:lpstr>参数学习</vt:lpstr>
      <vt:lpstr>EM算法</vt:lpstr>
      <vt:lpstr>EM算法</vt:lpstr>
      <vt:lpstr>高斯混合模型</vt:lpstr>
      <vt:lpstr>高斯混合模型的参数学习</vt:lpstr>
      <vt:lpstr>概率图模型</vt:lpstr>
      <vt:lpstr>玻尔兹曼机</vt:lpstr>
      <vt:lpstr>玻尔兹曼机（Boltzmann machine）</vt:lpstr>
      <vt:lpstr>玻尔兹曼机的推断</vt:lpstr>
      <vt:lpstr>玻尔兹曼机的参数学习</vt:lpstr>
      <vt:lpstr>玻尔兹曼机的参数学习</vt:lpstr>
      <vt:lpstr>受限玻尔兹曼机（Restricted Boltzmann Machines，RBM）</vt:lpstr>
      <vt:lpstr>深度信念网络</vt:lpstr>
      <vt:lpstr>深度信念网络（Deep Belief Network，DBN）</vt:lpstr>
      <vt:lpstr>训练深度信念网络-逐层训练</vt:lpstr>
      <vt:lpstr>深度生成模型</vt:lpstr>
      <vt:lpstr>深度生成模型</vt:lpstr>
      <vt:lpstr>生成模型</vt:lpstr>
      <vt:lpstr>变分自编码器</vt:lpstr>
      <vt:lpstr>EM算法回顾</vt:lpstr>
      <vt:lpstr>变分自编码器(VAE)</vt:lpstr>
      <vt:lpstr>变分自编码器</vt:lpstr>
      <vt:lpstr>模型汇总</vt:lpstr>
      <vt:lpstr>再参数化</vt:lpstr>
      <vt:lpstr>变分自编码器的训练过程</vt:lpstr>
      <vt:lpstr>变分自编码器学习到的隐变量流形</vt:lpstr>
      <vt:lpstr>生成对抗网络</vt:lpstr>
      <vt:lpstr>显式密度模型和隐式密度模型</vt:lpstr>
      <vt:lpstr>生成对抗网络</vt:lpstr>
      <vt:lpstr>MinMax Game</vt:lpstr>
      <vt:lpstr>MinMax Game</vt:lpstr>
      <vt:lpstr>一个具体的模型：DCGANs</vt:lpstr>
      <vt:lpstr>训练过程</vt:lpstr>
      <vt:lpstr>例子</vt:lpstr>
      <vt:lpstr>不稳定性</vt:lpstr>
      <vt:lpstr>模型坍塌</vt:lpstr>
      <vt:lpstr>Earth Mover’s Distance</vt:lpstr>
      <vt:lpstr>Kantorovich-Rubinstein duality</vt:lpstr>
      <vt:lpstr>Wasserstein GAN</vt:lpstr>
      <vt:lpstr>梯度问题</vt:lpstr>
      <vt:lpstr>PowerPoint 演示文稿</vt:lpstr>
      <vt:lpstr>深度强化学习</vt:lpstr>
      <vt:lpstr>强化学习</vt:lpstr>
      <vt:lpstr>马尔可夫决策过程</vt:lpstr>
      <vt:lpstr>策略π(a|s)</vt:lpstr>
      <vt:lpstr>总回报</vt:lpstr>
      <vt:lpstr>强化学习目标函数</vt:lpstr>
      <vt:lpstr>深度强化学习</vt:lpstr>
      <vt:lpstr>不同强化学习算法之间的关系</vt:lpstr>
      <vt:lpstr>汇总</vt:lpstr>
      <vt:lpstr>汇总</vt:lpstr>
      <vt:lpstr>推荐课程</vt:lpstr>
      <vt:lpstr>推荐材料</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2111</cp:revision>
  <dcterms:created xsi:type="dcterms:W3CDTF">2009-03-19T21:17:53Z</dcterms:created>
  <dcterms:modified xsi:type="dcterms:W3CDTF">2019-05-15T14:44:43Z</dcterms:modified>
</cp:coreProperties>
</file>